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71" r:id="rId4"/>
    <p:sldId id="270" r:id="rId5"/>
    <p:sldId id="269" r:id="rId6"/>
    <p:sldId id="263" r:id="rId7"/>
    <p:sldId id="272" r:id="rId8"/>
    <p:sldId id="274" r:id="rId9"/>
    <p:sldId id="275" r:id="rId10"/>
    <p:sldId id="276" r:id="rId11"/>
    <p:sldId id="280" r:id="rId12"/>
    <p:sldId id="279" r:id="rId13"/>
    <p:sldId id="277" r:id="rId14"/>
    <p:sldId id="284" r:id="rId15"/>
    <p:sldId id="285" r:id="rId16"/>
    <p:sldId id="282" r:id="rId17"/>
    <p:sldId id="288" r:id="rId18"/>
    <p:sldId id="289" r:id="rId19"/>
    <p:sldId id="290" r:id="rId20"/>
    <p:sldId id="287"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1" autoAdjust="0"/>
  </p:normalViewPr>
  <p:slideViewPr>
    <p:cSldViewPr showGuides="1">
      <p:cViewPr varScale="1">
        <p:scale>
          <a:sx n="55" d="100"/>
          <a:sy n="55" d="100"/>
        </p:scale>
        <p:origin x="-8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1BF1F-5381-4D68-8988-1B44BE0B4677}" type="datetimeFigureOut">
              <a:rPr lang="en-US" smtClean="0"/>
              <a:pPr/>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E5B6A-516F-4200-B746-572A707B35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we’re going to give a brief overview of environmental science literacy and learning progressions for water in socio-ecological systems.</a:t>
            </a:r>
            <a:endParaRPr lang="en-US" dirty="0"/>
          </a:p>
        </p:txBody>
      </p:sp>
      <p:sp>
        <p:nvSpPr>
          <p:cNvPr id="4" name="Slide Number Placeholder 3"/>
          <p:cNvSpPr>
            <a:spLocks noGrp="1"/>
          </p:cNvSpPr>
          <p:nvPr>
            <p:ph type="sldNum" sz="quarter" idx="10"/>
          </p:nvPr>
        </p:nvSpPr>
        <p:spPr/>
        <p:txBody>
          <a:bodyPr/>
          <a:lstStyle/>
          <a:p>
            <a:fld id="{C34E5B6A-516F-4200-B746-572A707B353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880D-CB5A-45CF-9B39-375B707283F0}" type="slidenum">
              <a:rPr lang="en-US"/>
              <a:pPr/>
              <a:t>4</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pPr>
              <a:lnSpc>
                <a:spcPct val="90000"/>
              </a:lnSpc>
            </a:pPr>
            <a:r>
              <a:rPr lang="en-US" altLang="ko-KR" sz="800" dirty="0" smtClean="0">
                <a:ea typeface="굴림" charset="-127"/>
              </a:rPr>
              <a:t>To</a:t>
            </a:r>
            <a:r>
              <a:rPr lang="en-US" altLang="ko-KR" sz="800" baseline="0" dirty="0" smtClean="0">
                <a:ea typeface="굴림" charset="-127"/>
              </a:rPr>
              <a:t> support students in becoming environmentally literate citizens, we need to know how students ideas and the connections they see in their experiences change as they move through school.</a:t>
            </a:r>
            <a:endParaRPr lang="en-US" altLang="ko-KR" sz="800" dirty="0">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863A4-D3A0-4758-A9C1-C340E406505E}" type="slidenum">
              <a:rPr lang="en-US"/>
              <a:pPr/>
              <a:t>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80000"/>
              </a:lnSpc>
            </a:pPr>
            <a:r>
              <a:rPr lang="en-US" altLang="ko-KR" sz="800" dirty="0" smtClean="0">
                <a:ea typeface="굴림" charset="-127"/>
              </a:rPr>
              <a:t>Learning progressions connect how students</a:t>
            </a:r>
            <a:r>
              <a:rPr lang="en-US" altLang="ko-KR" sz="800" baseline="0" dirty="0" smtClean="0">
                <a:ea typeface="굴림" charset="-127"/>
              </a:rPr>
              <a:t> think about the world to the scientific ideas we would like them to know and be able to use when they finish high school. Learning progressions are different from scope and sequences because they start with the empirical evidence about how students see the world and trace their learning from there.</a:t>
            </a:r>
            <a:endParaRPr lang="en-US" altLang="ko-KR" sz="800" dirty="0">
              <a:ea typeface="굴림" charset="-127"/>
            </a:endParaRPr>
          </a:p>
          <a:p>
            <a:pPr>
              <a:lnSpc>
                <a:spcPct val="80000"/>
              </a:lnSpc>
            </a:pPr>
            <a:endParaRPr lang="en-US" altLang="ko-KR" sz="800" dirty="0">
              <a:ea typeface="굴림" charset="-127"/>
            </a:endParaRPr>
          </a:p>
          <a:p>
            <a:pPr>
              <a:lnSpc>
                <a:spcPct val="80000"/>
              </a:lnSpc>
            </a:pPr>
            <a:r>
              <a:rPr lang="en-US" altLang="ko-KR" sz="800" dirty="0">
                <a:ea typeface="굴림" charset="-127"/>
              </a:rPr>
              <a:t>First we need to define the upper &amp; lower anchors. </a:t>
            </a:r>
          </a:p>
          <a:p>
            <a:pPr>
              <a:lnSpc>
                <a:spcPct val="80000"/>
              </a:lnSpc>
            </a:pPr>
            <a:r>
              <a:rPr lang="en-US" altLang="ko-KR" sz="800" dirty="0">
                <a:ea typeface="굴림" charset="-127"/>
              </a:rPr>
              <a:t>Upper anchor – what we want HS students to know and be able to do</a:t>
            </a:r>
          </a:p>
          <a:p>
            <a:pPr lvl="1">
              <a:lnSpc>
                <a:spcPct val="80000"/>
              </a:lnSpc>
            </a:pPr>
            <a:r>
              <a:rPr lang="en-US" sz="800" dirty="0"/>
              <a:t>Based on:</a:t>
            </a:r>
          </a:p>
          <a:p>
            <a:pPr lvl="1">
              <a:lnSpc>
                <a:spcPct val="80000"/>
              </a:lnSpc>
              <a:spcAft>
                <a:spcPts val="300"/>
              </a:spcAft>
            </a:pPr>
            <a:r>
              <a:rPr lang="en-US" sz="800" dirty="0"/>
              <a:t>Cutting-edge science (too complex to be used as is)</a:t>
            </a:r>
          </a:p>
          <a:p>
            <a:pPr lvl="1">
              <a:lnSpc>
                <a:spcPct val="80000"/>
              </a:lnSpc>
              <a:spcAft>
                <a:spcPts val="300"/>
              </a:spcAft>
            </a:pPr>
            <a:r>
              <a:rPr lang="en-US" sz="800" dirty="0"/>
              <a:t>Societal needs</a:t>
            </a:r>
          </a:p>
          <a:p>
            <a:pPr lvl="1">
              <a:lnSpc>
                <a:spcPct val="80000"/>
              </a:lnSpc>
              <a:spcAft>
                <a:spcPts val="300"/>
              </a:spcAft>
            </a:pPr>
            <a:r>
              <a:rPr lang="en-US" sz="800" dirty="0"/>
              <a:t>What’s achievable (from educational research)</a:t>
            </a:r>
          </a:p>
          <a:p>
            <a:pPr>
              <a:lnSpc>
                <a:spcPct val="80000"/>
              </a:lnSpc>
              <a:spcAft>
                <a:spcPts val="300"/>
              </a:spcAft>
            </a:pPr>
            <a:r>
              <a:rPr lang="en-US" altLang="ko-KR" sz="800" dirty="0">
                <a:ea typeface="굴림" charset="-127"/>
              </a:rPr>
              <a:t>Lower anchor – how children think and make sense of the world </a:t>
            </a:r>
          </a:p>
          <a:p>
            <a:pPr lvl="1">
              <a:lnSpc>
                <a:spcPct val="80000"/>
              </a:lnSpc>
            </a:pPr>
            <a:r>
              <a:rPr lang="en-US" altLang="ko-KR" sz="800" dirty="0">
                <a:ea typeface="굴림" charset="-127"/>
              </a:rPr>
              <a:t>Based on:</a:t>
            </a:r>
          </a:p>
          <a:p>
            <a:pPr lvl="1">
              <a:lnSpc>
                <a:spcPct val="80000"/>
              </a:lnSpc>
            </a:pPr>
            <a:r>
              <a:rPr lang="en-US" altLang="ko-KR" sz="800" dirty="0">
                <a:ea typeface="굴림" charset="-127"/>
              </a:rPr>
              <a:t> </a:t>
            </a:r>
            <a:r>
              <a:rPr lang="en-US" sz="800" dirty="0"/>
              <a:t>Empirical research on current student understanding</a:t>
            </a:r>
          </a:p>
          <a:p>
            <a:pPr lvl="1">
              <a:lnSpc>
                <a:spcPct val="80000"/>
              </a:lnSpc>
              <a:spcAft>
                <a:spcPts val="300"/>
              </a:spcAft>
            </a:pPr>
            <a:r>
              <a:rPr lang="en-US" sz="800" dirty="0"/>
              <a:t>Based on educational research guided by upper anchor (e.g., research reported in this talk)</a:t>
            </a:r>
          </a:p>
          <a:p>
            <a:pPr lvl="1">
              <a:lnSpc>
                <a:spcPct val="80000"/>
              </a:lnSpc>
              <a:spcAft>
                <a:spcPts val="300"/>
              </a:spcAft>
            </a:pPr>
            <a:endParaRPr lang="en-US" altLang="ko-KR" sz="800" dirty="0">
              <a:ea typeface="굴림" charset="-127"/>
            </a:endParaRPr>
          </a:p>
          <a:p>
            <a:pPr>
              <a:lnSpc>
                <a:spcPct val="80000"/>
              </a:lnSpc>
            </a:pPr>
            <a:r>
              <a:rPr lang="en-US" altLang="ko-KR" sz="800" dirty="0">
                <a:ea typeface="굴림" charset="-127"/>
              </a:rPr>
              <a:t>Then we need to figure out reasonable steps between the upper and lower anchors that are responsive to children’s ways of thinking and reflect gradually more sophisticated ways of thinking.</a:t>
            </a:r>
          </a:p>
          <a:p>
            <a:pPr>
              <a:lnSpc>
                <a:spcPct val="80000"/>
              </a:lnSpc>
            </a:pPr>
            <a:endParaRPr lang="en-US" altLang="ko-KR" sz="800" dirty="0">
              <a:ea typeface="굴림" charset="-127"/>
            </a:endParaRPr>
          </a:p>
          <a:p>
            <a:pPr>
              <a:lnSpc>
                <a:spcPct val="80000"/>
              </a:lnSpc>
            </a:pPr>
            <a:endParaRPr 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C7C12-9666-406A-8A0B-9BF1AC3EFBBF}" type="slidenum">
              <a:rPr lang="en-US"/>
              <a:pPr/>
              <a:t>6</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14400" y="4343519"/>
            <a:ext cx="5029200" cy="4114243"/>
          </a:xfrm>
        </p:spPr>
        <p:txBody>
          <a:bodyPr/>
          <a:lstStyle/>
          <a:p>
            <a:pPr>
              <a:buClr>
                <a:schemeClr val="tx2"/>
              </a:buClr>
              <a:buFont typeface="Wingdings" pitchFamily="2" charset="2"/>
              <a:buNone/>
            </a:pPr>
            <a:r>
              <a:rPr lang="en-US" dirty="0" smtClean="0"/>
              <a:t>Here is how we think about what environmentally</a:t>
            </a:r>
            <a:r>
              <a:rPr lang="en-US" baseline="0" dirty="0" smtClean="0"/>
              <a:t> literate citizens need to know about water.</a:t>
            </a:r>
            <a:endParaRPr lang="en-US" dirty="0" smtClean="0"/>
          </a:p>
          <a:p>
            <a:pPr>
              <a:buClr>
                <a:schemeClr val="tx2"/>
              </a:buClr>
              <a:buFont typeface="Wingdings" pitchFamily="2" charset="2"/>
              <a:buNone/>
            </a:pPr>
            <a:r>
              <a:rPr lang="en-US" dirty="0" smtClean="0"/>
              <a:t>There are two boxes here. The right box represents all</a:t>
            </a:r>
            <a:r>
              <a:rPr lang="en-US" baseline="0" dirty="0" smtClean="0"/>
              <a:t> the systems through which water moves, including human systems. The arrows within the right box represent the processes that move water, such as evaporation or infiltration or precipitation. Environmental systems an important service valued and necessary for life, in this case abundant supplies of high quality fresh water. Human actions and decisions have impacts back on the water moving through environmental systems.</a:t>
            </a:r>
          </a:p>
          <a:p>
            <a:pPr>
              <a:buClr>
                <a:schemeClr val="tx2"/>
              </a:buClr>
              <a:buFont typeface="Wingdings" pitchFamily="2" charset="2"/>
              <a:buNone/>
            </a:pPr>
            <a:endParaRPr lang="en-US" baseline="0" dirty="0" smtClean="0"/>
          </a:p>
          <a:p>
            <a:pPr>
              <a:buClr>
                <a:schemeClr val="tx2"/>
              </a:buClr>
              <a:buFont typeface="Wingdings" pitchFamily="2" charset="2"/>
              <a:buNone/>
            </a:pPr>
            <a:r>
              <a:rPr lang="en-US" baseline="0" dirty="0" smtClean="0"/>
              <a:t>We argue that environmentally literate citizens should have an understanding of</a:t>
            </a:r>
            <a:r>
              <a:rPr lang="en-US" dirty="0" smtClean="0"/>
              <a:t> the structure</a:t>
            </a:r>
            <a:r>
              <a:rPr lang="en-US" baseline="0" dirty="0" smtClean="0"/>
              <a:t> of systems that water moves through, the processes that move water and substances through these systems, and the principles that govern the movement of water and substances. Furthermore, citizens can reason about water moving through these systems at all scales from landscapes to atomic-molecular.</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E95F44-FF18-8349-AF23-61892565333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AD456-6091-4D3B-84EE-E48A9C623F2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AD456-6091-4D3B-84EE-E48A9C623F2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chemeClr val="tx2"/>
                </a:solidFill>
                <a:latin typeface="Tahoma" pitchFamily="34" charset="0"/>
                <a:cs typeface="Tahoma" pitchFamily="34" charset="0"/>
              </a:rPr>
              <a:t>Progress along the levels of achievement represents not only addition of concepts, but also a change in how one thinks about the world.</a:t>
            </a:r>
          </a:p>
          <a:p>
            <a:pPr eaLnBrk="1" hangingPunct="1">
              <a:spcBef>
                <a:spcPct val="0"/>
              </a:spcBef>
            </a:pPr>
            <a:endParaRPr lang="en-US" smtClean="0">
              <a:solidFill>
                <a:schemeClr val="tx2"/>
              </a:solidFill>
              <a:latin typeface="Tahoma" pitchFamily="34" charset="0"/>
              <a:cs typeface="Tahoma" pitchFamily="34" charset="0"/>
            </a:endParaRPr>
          </a:p>
          <a:p>
            <a:pPr eaLnBrk="1" hangingPunct="1">
              <a:spcBef>
                <a:spcPct val="0"/>
              </a:spcBef>
            </a:pPr>
            <a:r>
              <a:rPr lang="en-US" smtClean="0">
                <a:solidFill>
                  <a:schemeClr val="tx2"/>
                </a:solidFill>
                <a:latin typeface="Tahoma" pitchFamily="34" charset="0"/>
                <a:cs typeface="Tahoma" pitchFamily="34" charset="0"/>
              </a:rPr>
              <a:t>The lower anchor represents force dynamic thinking – Where actors and enablers do things to water to change it or make it move.</a:t>
            </a:r>
          </a:p>
          <a:p>
            <a:pPr eaLnBrk="1" hangingPunct="1">
              <a:spcBef>
                <a:spcPct val="0"/>
              </a:spcBef>
            </a:pPr>
            <a:endParaRPr lang="en-US" smtClean="0">
              <a:solidFill>
                <a:schemeClr val="tx2"/>
              </a:solidFill>
              <a:latin typeface="Tahoma" pitchFamily="34" charset="0"/>
              <a:cs typeface="Tahoma" pitchFamily="34" charset="0"/>
            </a:endParaRPr>
          </a:p>
          <a:p>
            <a:pPr eaLnBrk="1" hangingPunct="1">
              <a:spcBef>
                <a:spcPct val="0"/>
              </a:spcBef>
            </a:pPr>
            <a:r>
              <a:rPr lang="en-US" smtClean="0">
                <a:solidFill>
                  <a:schemeClr val="tx2"/>
                </a:solidFill>
                <a:latin typeface="Tahoma" pitchFamily="34" charset="0"/>
                <a:cs typeface="Tahoma" pitchFamily="34" charset="0"/>
              </a:rPr>
              <a:t>The upper anchor represents model-based reasoning. – What we expect students to achieve by high school. Uses principles to reason about where water goes or what is in water.</a:t>
            </a:r>
          </a:p>
          <a:p>
            <a:pPr eaLnBrk="1" hangingPunct="1">
              <a:spcBef>
                <a:spcPct val="0"/>
              </a:spcBef>
            </a:pPr>
            <a:endParaRPr lang="en-US" smtClean="0">
              <a:solidFill>
                <a:schemeClr val="tx2"/>
              </a:solidFill>
              <a:latin typeface="Tahoma" pitchFamily="34" charset="0"/>
              <a:cs typeface="Tahoma" pitchFamily="34" charset="0"/>
            </a:endParaRPr>
          </a:p>
          <a:p>
            <a:pPr eaLnBrk="1" hangingPunct="1">
              <a:spcBef>
                <a:spcPct val="0"/>
              </a:spcBef>
            </a:pPr>
            <a:r>
              <a:rPr lang="en-US" smtClean="0">
                <a:solidFill>
                  <a:schemeClr val="tx2"/>
                </a:solidFill>
                <a:latin typeface="Tahoma" pitchFamily="34" charset="0"/>
                <a:cs typeface="Tahoma" pitchFamily="34" charset="0"/>
              </a:rPr>
              <a:t>An important level of achievement in this research is Level 3 – School science narratives. Can tell stories about where water goes, but does not use principles such as gravity or permeability to reason about pathways or what is in the water.</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56531B-BD5E-427B-9A74-0F5CA3DE4399}"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AA7D66-59C1-4CEB-BB8A-2872ED1A6EB8}" type="datetimeFigureOut">
              <a:rPr lang="en-US" smtClean="0"/>
              <a:pPr/>
              <a:t>6/29/2011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6FC42B4-F40B-456A-A99E-31AC457FFB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A7D66-59C1-4CEB-BB8A-2872ED1A6EB8}"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A7D66-59C1-4CEB-BB8A-2872ED1A6EB8}"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6398570-0273-4D35-8774-150A6D4AE03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A7D66-59C1-4CEB-BB8A-2872ED1A6EB8}"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AA7D66-59C1-4CEB-BB8A-2872ED1A6EB8}"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C42B4-F40B-456A-A99E-31AC457FFB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AA7D66-59C1-4CEB-BB8A-2872ED1A6EB8}"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AA7D66-59C1-4CEB-BB8A-2872ED1A6EB8}" type="datetimeFigureOut">
              <a:rPr lang="en-US" smtClean="0"/>
              <a:pPr/>
              <a:t>6/29/2011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AA7D66-59C1-4CEB-BB8A-2872ED1A6EB8}" type="datetimeFigureOut">
              <a:rPr lang="en-US" smtClean="0"/>
              <a:pPr/>
              <a:t>6/29/2011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A7D66-59C1-4CEB-BB8A-2872ED1A6EB8}" type="datetimeFigureOut">
              <a:rPr lang="en-US" smtClean="0"/>
              <a:pPr/>
              <a:t>6/29/2011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AA7D66-59C1-4CEB-BB8A-2872ED1A6EB8}"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C42B4-F40B-456A-A99E-31AC457FFB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AA7D66-59C1-4CEB-BB8A-2872ED1A6EB8}"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6FC42B4-F40B-456A-A99E-31AC457FFB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AA7D66-59C1-4CEB-BB8A-2872ED1A6EB8}" type="datetimeFigureOut">
              <a:rPr lang="en-US" smtClean="0"/>
              <a:pPr/>
              <a:t>6/29/2011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FC42B4-F40B-456A-A99E-31AC457FFB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nsf.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851648" cy="1828800"/>
          </a:xfrm>
        </p:spPr>
        <p:txBody>
          <a:bodyPr/>
          <a:lstStyle/>
          <a:p>
            <a:r>
              <a:rPr lang="en-US" dirty="0" smtClean="0"/>
              <a:t>Learning Progressions </a:t>
            </a:r>
            <a:endParaRPr lang="en-US" dirty="0"/>
          </a:p>
        </p:txBody>
      </p:sp>
      <p:sp>
        <p:nvSpPr>
          <p:cNvPr id="3" name="Subtitle 2"/>
          <p:cNvSpPr>
            <a:spLocks noGrp="1"/>
          </p:cNvSpPr>
          <p:nvPr>
            <p:ph type="subTitle" idx="1"/>
          </p:nvPr>
        </p:nvSpPr>
        <p:spPr>
          <a:xfrm>
            <a:off x="685800" y="2514600"/>
            <a:ext cx="7854696" cy="2971800"/>
          </a:xfrm>
        </p:spPr>
        <p:txBody>
          <a:bodyPr>
            <a:normAutofit fontScale="55000" lnSpcReduction="20000"/>
          </a:bodyPr>
          <a:lstStyle/>
          <a:p>
            <a:r>
              <a:rPr lang="en-US" sz="3800" dirty="0" smtClean="0"/>
              <a:t>Water in Socio-ecological Systems</a:t>
            </a:r>
          </a:p>
          <a:p>
            <a:endParaRPr lang="en-US" dirty="0" smtClean="0"/>
          </a:p>
          <a:p>
            <a:r>
              <a:rPr lang="en-US" dirty="0" smtClean="0"/>
              <a:t>Kristin Gunckel, University of Arizona</a:t>
            </a:r>
          </a:p>
          <a:p>
            <a:r>
              <a:rPr lang="en-US" dirty="0" smtClean="0"/>
              <a:t>Beth Covitt, University of  </a:t>
            </a:r>
            <a:r>
              <a:rPr lang="en-US" dirty="0" smtClean="0"/>
              <a:t>Montana</a:t>
            </a:r>
          </a:p>
          <a:p>
            <a:r>
              <a:rPr lang="en-US" dirty="0" smtClean="0"/>
              <a:t>Charles (Andy) Anderson, Michigan </a:t>
            </a:r>
            <a:r>
              <a:rPr lang="en-US" smtClean="0"/>
              <a:t>State University</a:t>
            </a:r>
            <a:endParaRPr lang="en-US" dirty="0" smtClean="0"/>
          </a:p>
          <a:p>
            <a:endParaRPr lang="en-US" dirty="0" smtClean="0"/>
          </a:p>
          <a:p>
            <a:endParaRPr lang="en-US" dirty="0" smtClean="0"/>
          </a:p>
          <a:p>
            <a:endParaRPr lang="en-US" dirty="0" smtClean="0"/>
          </a:p>
          <a:p>
            <a:r>
              <a:rPr lang="en-US" dirty="0" smtClean="0"/>
              <a:t>Math Science Partnership (MSP) </a:t>
            </a:r>
            <a:r>
              <a:rPr lang="en-US" i="1" dirty="0" smtClean="0"/>
              <a:t>Culturally Relevant Ecology, Learning Progressions and Environmental Literacy</a:t>
            </a:r>
          </a:p>
          <a:p>
            <a:endParaRPr lang="en-US" i="1" dirty="0" smtClean="0"/>
          </a:p>
          <a:p>
            <a:r>
              <a:rPr lang="en-US" i="1" dirty="0" smtClean="0"/>
              <a:t>Reasoning Tools for Understanding Water Systems (DRK12)</a:t>
            </a:r>
            <a:endParaRPr lang="en-US" dirty="0"/>
          </a:p>
        </p:txBody>
      </p:sp>
      <p:pic>
        <p:nvPicPr>
          <p:cNvPr id="4" name="Picture 5" descr="LTER"/>
          <p:cNvPicPr>
            <a:picLocks noChangeAspect="1" noChangeArrowheads="1"/>
          </p:cNvPicPr>
          <p:nvPr/>
        </p:nvPicPr>
        <p:blipFill>
          <a:blip r:embed="rId3" cstate="print"/>
          <a:srcRect/>
          <a:stretch>
            <a:fillRect/>
          </a:stretch>
        </p:blipFill>
        <p:spPr bwMode="auto">
          <a:xfrm>
            <a:off x="7467600" y="5562600"/>
            <a:ext cx="1252538" cy="914400"/>
          </a:xfrm>
          <a:prstGeom prst="rect">
            <a:avLst/>
          </a:prstGeom>
          <a:noFill/>
        </p:spPr>
      </p:pic>
      <p:pic>
        <p:nvPicPr>
          <p:cNvPr id="5" name="Picture 6" descr="National Science Foundation Logo">
            <a:hlinkClick r:id="rId4"/>
          </p:cNvPr>
          <p:cNvPicPr>
            <a:picLocks noChangeAspect="1" noChangeArrowheads="1"/>
          </p:cNvPicPr>
          <p:nvPr/>
        </p:nvPicPr>
        <p:blipFill>
          <a:blip r:embed="rId5" cstate="print"/>
          <a:srcRect/>
          <a:stretch>
            <a:fillRect/>
          </a:stretch>
        </p:blipFill>
        <p:spPr bwMode="auto">
          <a:xfrm>
            <a:off x="6477000" y="5562600"/>
            <a:ext cx="914400" cy="91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Synthesize Levels</a:t>
            </a:r>
            <a:endParaRPr lang="en-US" dirty="0"/>
          </a:p>
        </p:txBody>
      </p:sp>
      <p:sp>
        <p:nvSpPr>
          <p:cNvPr id="3" name="Content Placeholder 2"/>
          <p:cNvSpPr>
            <a:spLocks noGrp="1"/>
          </p:cNvSpPr>
          <p:nvPr>
            <p:ph idx="1"/>
          </p:nvPr>
        </p:nvSpPr>
        <p:spPr/>
        <p:txBody>
          <a:bodyPr/>
          <a:lstStyle/>
          <a:p>
            <a:r>
              <a:rPr lang="en-US" dirty="0" smtClean="0"/>
              <a:t>Look across the groupings for each item. </a:t>
            </a:r>
          </a:p>
          <a:p>
            <a:r>
              <a:rPr lang="en-US" dirty="0" smtClean="0"/>
              <a:t>Synthesize into a master learning progression (lowest level on the bottom) by describing common features across the groupings for all three items. This is your draft learning progression.</a:t>
            </a:r>
          </a:p>
          <a:p>
            <a:r>
              <a:rPr lang="en-US" dirty="0" smtClean="0"/>
              <a:t>Compare your learning progression with another group. </a:t>
            </a:r>
          </a:p>
          <a:p>
            <a:pPr lvl="1"/>
            <a:r>
              <a:rPr lang="en-US" dirty="0" smtClean="0"/>
              <a:t>What is similar?</a:t>
            </a:r>
          </a:p>
          <a:p>
            <a:pPr lvl="1"/>
            <a:r>
              <a:rPr lang="en-US" dirty="0" smtClean="0"/>
              <a:t>What is different?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Upper Anchor:</a:t>
            </a:r>
            <a:br>
              <a:rPr lang="en-US" dirty="0" smtClean="0"/>
            </a:br>
            <a:r>
              <a:rPr lang="en-US" dirty="0" smtClean="0"/>
              <a:t>Scientific Model-Based Reasoning</a:t>
            </a:r>
            <a:endParaRPr lang="en-US" dirty="0"/>
          </a:p>
        </p:txBody>
      </p:sp>
      <p:sp>
        <p:nvSpPr>
          <p:cNvPr id="5" name="Content Placeholder 4"/>
          <p:cNvSpPr>
            <a:spLocks noGrp="1"/>
          </p:cNvSpPr>
          <p:nvPr>
            <p:ph idx="1"/>
          </p:nvPr>
        </p:nvSpPr>
        <p:spPr>
          <a:xfrm>
            <a:off x="0" y="1447800"/>
            <a:ext cx="8792308" cy="5257800"/>
          </a:xfrm>
        </p:spPr>
        <p:txBody>
          <a:bodyPr>
            <a:noAutofit/>
          </a:bodyPr>
          <a:lstStyle/>
          <a:p>
            <a:pPr lvl="1">
              <a:buNone/>
            </a:pPr>
            <a:r>
              <a:rPr lang="en-US" b="1" dirty="0" smtClean="0">
                <a:latin typeface="+mj-lt"/>
              </a:rPr>
              <a:t>General</a:t>
            </a:r>
          </a:p>
          <a:p>
            <a:pPr lvl="1"/>
            <a:r>
              <a:rPr lang="en-US" dirty="0" smtClean="0">
                <a:latin typeface="+mj-lt"/>
              </a:rPr>
              <a:t>Phenomena are parts of connected, dynamic systems that operate at multiple scales according to scientific principles</a:t>
            </a:r>
          </a:p>
          <a:p>
            <a:pPr lvl="1"/>
            <a:r>
              <a:rPr lang="en-US" dirty="0" smtClean="0">
                <a:latin typeface="+mj-lt"/>
              </a:rPr>
              <a:t>Models are abstractions of systems that focus on key features to explain and predict scientific phenomena</a:t>
            </a:r>
          </a:p>
          <a:p>
            <a:pPr lvl="1"/>
            <a:r>
              <a:rPr lang="en-US" dirty="0" smtClean="0">
                <a:latin typeface="+mj-lt"/>
              </a:rPr>
              <a:t>Processes operate at multiple scales (landscape, macroscopic, microscopic, atomic-molecular</a:t>
            </a:r>
          </a:p>
          <a:p>
            <a:pPr lvl="1">
              <a:buNone/>
            </a:pPr>
            <a:r>
              <a:rPr lang="en-US" b="1" dirty="0" smtClean="0">
                <a:latin typeface="+mj-lt"/>
              </a:rPr>
              <a:t>Water</a:t>
            </a:r>
          </a:p>
          <a:p>
            <a:pPr lvl="1"/>
            <a:r>
              <a:rPr lang="en-US" dirty="0" smtClean="0">
                <a:latin typeface="+mj-lt"/>
              </a:rPr>
              <a:t>Water and substances move through connected systems</a:t>
            </a:r>
          </a:p>
          <a:p>
            <a:pPr lvl="1"/>
            <a:r>
              <a:rPr lang="en-US" dirty="0" smtClean="0">
                <a:latin typeface="+mj-lt"/>
              </a:rPr>
              <a:t>Driving forces: </a:t>
            </a:r>
            <a:r>
              <a:rPr lang="en-US" sz="2400" dirty="0" smtClean="0">
                <a:latin typeface="+mj-lt"/>
              </a:rPr>
              <a:t>Gravity, pressure</a:t>
            </a:r>
          </a:p>
          <a:p>
            <a:pPr lvl="1"/>
            <a:r>
              <a:rPr lang="en-US" dirty="0" smtClean="0">
                <a:latin typeface="+mj-lt"/>
              </a:rPr>
              <a:t>Constraining Factors: permeability, topography, solubility, conservation of matter, etc.</a:t>
            </a:r>
          </a:p>
          <a:p>
            <a:pPr lvl="1"/>
            <a:r>
              <a:rPr lang="en-US" sz="2400" dirty="0" smtClean="0">
                <a:latin typeface="+mj-lt"/>
              </a:rPr>
              <a:t>Processes operate at multiple scales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Lower Anchor:</a:t>
            </a:r>
            <a:br>
              <a:rPr lang="en-US" dirty="0" smtClean="0"/>
            </a:br>
            <a:r>
              <a:rPr lang="en-US" dirty="0" smtClean="0"/>
              <a:t>Force Dynamic Reasoning</a:t>
            </a:r>
            <a:endParaRPr lang="en-US" dirty="0"/>
          </a:p>
        </p:txBody>
      </p:sp>
      <p:sp>
        <p:nvSpPr>
          <p:cNvPr id="5" name="Content Placeholder 4"/>
          <p:cNvSpPr>
            <a:spLocks noGrp="1"/>
          </p:cNvSpPr>
          <p:nvPr>
            <p:ph idx="1"/>
          </p:nvPr>
        </p:nvSpPr>
        <p:spPr>
          <a:xfrm>
            <a:off x="152400" y="2093742"/>
            <a:ext cx="8839200" cy="4535658"/>
          </a:xfrm>
        </p:spPr>
        <p:txBody>
          <a:bodyPr>
            <a:normAutofit/>
          </a:bodyPr>
          <a:lstStyle/>
          <a:p>
            <a:pPr lvl="1"/>
            <a:r>
              <a:rPr lang="en-US" dirty="0" smtClean="0">
                <a:latin typeface="+mj-lt"/>
              </a:rPr>
              <a:t>Actors with purposes/needs confront antagonists (hindering forces)</a:t>
            </a:r>
          </a:p>
          <a:p>
            <a:pPr lvl="1"/>
            <a:r>
              <a:rPr lang="en-US" dirty="0" smtClean="0">
                <a:latin typeface="+mj-lt"/>
              </a:rPr>
              <a:t>Events determined through interplay of countervailing powers</a:t>
            </a:r>
          </a:p>
          <a:p>
            <a:pPr lvl="1"/>
            <a:r>
              <a:rPr lang="en-US" dirty="0" smtClean="0">
                <a:latin typeface="+mj-lt"/>
              </a:rPr>
              <a:t>Humans have most powers/abilities; non-living entities can be actors too</a:t>
            </a:r>
          </a:p>
          <a:p>
            <a:pPr lvl="1"/>
            <a:r>
              <a:rPr lang="en-US" dirty="0" smtClean="0">
                <a:latin typeface="+mj-lt"/>
              </a:rPr>
              <a:t>Example: Tree’s purpose is to grow. Enablers include sunlight, soil, and water. Antagonists include drought and logging.</a:t>
            </a:r>
          </a:p>
          <a:p>
            <a:pPr lvl="1"/>
            <a:endParaRPr lang="en-US" dirty="0" smtClean="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0"/>
            <a:ext cx="8229600" cy="990600"/>
          </a:xfrm>
        </p:spPr>
        <p:txBody>
          <a:bodyPr/>
          <a:lstStyle/>
          <a:p>
            <a:pPr eaLnBrk="1" hangingPunct="1"/>
            <a:r>
              <a:rPr lang="en-US" smtClean="0">
                <a:solidFill>
                  <a:schemeClr val="tx2"/>
                </a:solidFill>
              </a:rPr>
              <a:t>Levels of Achievement</a:t>
            </a:r>
          </a:p>
        </p:txBody>
      </p:sp>
      <p:graphicFrame>
        <p:nvGraphicFramePr>
          <p:cNvPr id="4" name="Table 3"/>
          <p:cNvGraphicFramePr>
            <a:graphicFrameLocks noGrp="1"/>
          </p:cNvGraphicFramePr>
          <p:nvPr/>
        </p:nvGraphicFramePr>
        <p:xfrm>
          <a:off x="685801" y="1219200"/>
          <a:ext cx="8153398" cy="5319205"/>
        </p:xfrm>
        <a:graphic>
          <a:graphicData uri="http://schemas.openxmlformats.org/drawingml/2006/table">
            <a:tbl>
              <a:tblPr>
                <a:effectLst>
                  <a:outerShdw blurRad="50800" dist="50800" dir="5400000" algn="ctr" rotWithShape="0">
                    <a:srgbClr val="000000">
                      <a:alpha val="0"/>
                    </a:srgbClr>
                  </a:outerShdw>
                </a:effectLst>
              </a:tblPr>
              <a:tblGrid>
                <a:gridCol w="1490406"/>
                <a:gridCol w="3350674"/>
                <a:gridCol w="3312318"/>
              </a:tblGrid>
              <a:tr h="205526">
                <a:tc rowSpan="2">
                  <a:txBody>
                    <a:bodyPr/>
                    <a:lstStyle/>
                    <a:p>
                      <a:pPr marL="0" marR="0" algn="ctr">
                        <a:spcBef>
                          <a:spcPts val="0"/>
                        </a:spcBef>
                        <a:spcAft>
                          <a:spcPts val="0"/>
                        </a:spcAft>
                      </a:pPr>
                      <a:r>
                        <a:rPr lang="en-US" sz="1400" b="1" dirty="0">
                          <a:latin typeface="Tahoma" pitchFamily="34" charset="0"/>
                          <a:ea typeface="Tahoma" pitchFamily="34" charset="0"/>
                          <a:cs typeface="Tahoma" pitchFamily="34" charset="0"/>
                        </a:rPr>
                        <a:t>Levels of Achievement</a:t>
                      </a:r>
                      <a:endParaRPr lang="en-US" sz="1400" dirty="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400" b="1">
                          <a:latin typeface="Tahoma" pitchFamily="34" charset="0"/>
                          <a:ea typeface="Tahoma" pitchFamily="34" charset="0"/>
                          <a:cs typeface="Tahoma" pitchFamily="34" charset="0"/>
                        </a:rPr>
                        <a:t>Progress Variables</a:t>
                      </a:r>
                      <a:endParaRPr lang="en-US" sz="140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526">
                <a:tc vMerge="1">
                  <a:txBody>
                    <a:bodyPr/>
                    <a:lstStyle/>
                    <a:p>
                      <a:endParaRPr lang="en-US"/>
                    </a:p>
                  </a:txBody>
                  <a:tcPr/>
                </a:tc>
                <a:tc>
                  <a:txBody>
                    <a:bodyPr/>
                    <a:lstStyle/>
                    <a:p>
                      <a:pPr marL="0" marR="0" algn="ctr">
                        <a:spcBef>
                          <a:spcPts val="0"/>
                        </a:spcBef>
                        <a:spcAft>
                          <a:spcPts val="0"/>
                        </a:spcAft>
                      </a:pPr>
                      <a:r>
                        <a:rPr lang="en-US" sz="1400" b="1">
                          <a:latin typeface="Tahoma" pitchFamily="34" charset="0"/>
                          <a:ea typeface="Tahoma" pitchFamily="34" charset="0"/>
                          <a:cs typeface="Tahoma" pitchFamily="34" charset="0"/>
                        </a:rPr>
                        <a:t>Moving Water</a:t>
                      </a:r>
                      <a:endParaRPr lang="en-US" sz="140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ahoma" pitchFamily="34" charset="0"/>
                          <a:ea typeface="Tahoma" pitchFamily="34" charset="0"/>
                          <a:cs typeface="Tahoma" pitchFamily="34" charset="0"/>
                        </a:rPr>
                        <a:t>Substances in Water</a:t>
                      </a:r>
                      <a:endParaRPr lang="en-US" sz="140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1215">
                <a:tc>
                  <a:txBody>
                    <a:bodyPr/>
                    <a:lstStyle/>
                    <a:p>
                      <a:pPr marL="0" marR="0">
                        <a:spcBef>
                          <a:spcPts val="0"/>
                        </a:spcBef>
                        <a:spcAft>
                          <a:spcPts val="0"/>
                        </a:spcAft>
                      </a:pPr>
                      <a:r>
                        <a:rPr lang="en-US" sz="1400" dirty="0">
                          <a:latin typeface="Tahoma" pitchFamily="34" charset="0"/>
                          <a:ea typeface="Tahoma" pitchFamily="34" charset="0"/>
                          <a:cs typeface="Tahoma" pitchFamily="34" charset="0"/>
                        </a:rPr>
                        <a:t>4: Qualitative model-based accounts</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Traces water through connected systems </a:t>
                      </a:r>
                      <a:r>
                        <a:rPr lang="en-US" sz="1400" dirty="0" smtClean="0">
                          <a:latin typeface="Tahoma" pitchFamily="34" charset="0"/>
                          <a:ea typeface="Tahoma" pitchFamily="34" charset="0"/>
                          <a:cs typeface="Tahoma" pitchFamily="34" charset="0"/>
                        </a:rPr>
                        <a:t>(</a:t>
                      </a:r>
                      <a:r>
                        <a:rPr lang="en-US" sz="1400" dirty="0">
                          <a:latin typeface="Tahoma" pitchFamily="34" charset="0"/>
                          <a:ea typeface="Tahoma" pitchFamily="34" charset="0"/>
                          <a:cs typeface="Tahoma" pitchFamily="34" charset="0"/>
                        </a:rPr>
                        <a:t>multiple </a:t>
                      </a:r>
                      <a:r>
                        <a:rPr lang="en-US" sz="1400" dirty="0" smtClean="0">
                          <a:latin typeface="Tahoma" pitchFamily="34" charset="0"/>
                          <a:ea typeface="Tahoma" pitchFamily="34" charset="0"/>
                          <a:cs typeface="Tahoma" pitchFamily="34" charset="0"/>
                        </a:rPr>
                        <a:t>pathways/scales</a:t>
                      </a:r>
                      <a:r>
                        <a:rPr lang="en-US" sz="1400" dirty="0">
                          <a:latin typeface="Tahoma" pitchFamily="34" charset="0"/>
                          <a:ea typeface="Tahoma" pitchFamily="34" charset="0"/>
                          <a:cs typeface="Tahoma" pitchFamily="34" charset="0"/>
                        </a:rPr>
                        <a:t>). </a:t>
                      </a:r>
                    </a:p>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Identifies driving forces and constraining variables</a:t>
                      </a:r>
                      <a:endParaRPr lang="en-US" sz="1400" dirty="0">
                        <a:latin typeface="Tahoma" pitchFamily="34" charset="0"/>
                        <a:ea typeface="Tahoma" pitchFamily="34" charset="0"/>
                        <a:cs typeface="Tahoma"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Identifies and </a:t>
                      </a:r>
                      <a:r>
                        <a:rPr lang="en-US" sz="1400" dirty="0" smtClean="0">
                          <a:latin typeface="Tahoma" pitchFamily="34" charset="0"/>
                          <a:ea typeface="Tahoma" pitchFamily="34" charset="0"/>
                          <a:cs typeface="Tahoma" pitchFamily="34" charset="0"/>
                        </a:rPr>
                        <a:t>traces </a:t>
                      </a:r>
                      <a:r>
                        <a:rPr lang="en-US" sz="1400" dirty="0">
                          <a:latin typeface="Tahoma" pitchFamily="34" charset="0"/>
                          <a:ea typeface="Tahoma" pitchFamily="34" charset="0"/>
                          <a:cs typeface="Tahoma" pitchFamily="34" charset="0"/>
                        </a:rPr>
                        <a:t>substances mixing, moving, and unmixing with water (multiple </a:t>
                      </a:r>
                      <a:r>
                        <a:rPr lang="en-US" sz="1400" dirty="0" smtClean="0">
                          <a:latin typeface="Tahoma" pitchFamily="34" charset="0"/>
                          <a:ea typeface="Tahoma" pitchFamily="34" charset="0"/>
                          <a:cs typeface="Tahoma" pitchFamily="34" charset="0"/>
                        </a:rPr>
                        <a:t>pathways/scales</a:t>
                      </a:r>
                      <a:r>
                        <a:rPr lang="en-US" sz="1400" dirty="0">
                          <a:latin typeface="Tahoma" pitchFamily="34" charset="0"/>
                          <a:ea typeface="Tahoma" pitchFamily="34" charset="0"/>
                          <a:cs typeface="Tahoma" pitchFamily="34" charset="0"/>
                        </a:rPr>
                        <a:t>). </a:t>
                      </a:r>
                    </a:p>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Identifies chemical nature of substances</a:t>
                      </a:r>
                      <a:r>
                        <a:rPr lang="en-US" sz="1400" baseline="0" dirty="0" smtClean="0">
                          <a:latin typeface="Tahoma" pitchFamily="34" charset="0"/>
                          <a:ea typeface="Tahoma" pitchFamily="34" charset="0"/>
                          <a:cs typeface="Tahoma" pitchFamily="34" charset="0"/>
                        </a:rPr>
                        <a:t> in water</a:t>
                      </a:r>
                      <a:endParaRPr lang="en-US" sz="1400" dirty="0">
                        <a:latin typeface="Tahoma" pitchFamily="34" charset="0"/>
                        <a:ea typeface="Tahoma" pitchFamily="34" charset="0"/>
                        <a:cs typeface="Tahoma"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003">
                <a:tc>
                  <a:txBody>
                    <a:bodyPr/>
                    <a:lstStyle/>
                    <a:p>
                      <a:pPr marL="0" marR="0">
                        <a:spcBef>
                          <a:spcPts val="0"/>
                        </a:spcBef>
                        <a:spcAft>
                          <a:spcPts val="0"/>
                        </a:spcAft>
                      </a:pPr>
                      <a:r>
                        <a:rPr lang="en-US" sz="1400" dirty="0">
                          <a:latin typeface="Tahoma" pitchFamily="34" charset="0"/>
                          <a:ea typeface="Tahoma" pitchFamily="34" charset="0"/>
                          <a:cs typeface="Tahoma" pitchFamily="34" charset="0"/>
                        </a:rPr>
                        <a:t>3: “School science” </a:t>
                      </a:r>
                      <a:r>
                        <a:rPr lang="en-US" sz="1400" dirty="0" smtClean="0">
                          <a:latin typeface="Tahoma" pitchFamily="34" charset="0"/>
                          <a:ea typeface="Tahoma" pitchFamily="34" charset="0"/>
                          <a:cs typeface="Tahoma" pitchFamily="34" charset="0"/>
                        </a:rPr>
                        <a:t>accounts</a:t>
                      </a:r>
                      <a:endParaRPr lang="en-US" sz="1400" dirty="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Puts events in order</a:t>
                      </a:r>
                    </a:p>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Does not use driving forces or constraining variables</a:t>
                      </a:r>
                    </a:p>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Descriptions at macroscopic scale</a:t>
                      </a:r>
                      <a:endParaRPr lang="en-US" sz="1400" dirty="0">
                        <a:latin typeface="Tahoma" pitchFamily="34" charset="0"/>
                        <a:ea typeface="Tahoma" pitchFamily="34" charset="0"/>
                        <a:cs typeface="Tahoma"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Identifies types of substances with moderate specificity</a:t>
                      </a:r>
                    </a:p>
                    <a:p>
                      <a:pPr marL="342900" marR="0" lvl="0" indent="-342900">
                        <a:spcBef>
                          <a:spcPts val="0"/>
                        </a:spcBef>
                        <a:spcAft>
                          <a:spcPts val="0"/>
                        </a:spcAft>
                        <a:buFont typeface="Symbol"/>
                        <a:buChar char=""/>
                      </a:pPr>
                      <a:r>
                        <a:rPr kumimoji="0" lang="en-US" sz="1400" kern="1200" dirty="0" smtClean="0">
                          <a:solidFill>
                            <a:schemeClr val="tx1"/>
                          </a:solidFill>
                          <a:latin typeface="Tahoma" pitchFamily="34" charset="0"/>
                          <a:ea typeface="Tahoma" pitchFamily="34" charset="0"/>
                          <a:cs typeface="Tahoma" pitchFamily="34" charset="0"/>
                        </a:rPr>
                        <a:t>Distinguishes types of mixtures based on macroscopic properties and interactions</a:t>
                      </a:r>
                    </a:p>
                    <a:p>
                      <a:pPr marL="342900" marR="0" lvl="0" indent="-342900">
                        <a:spcBef>
                          <a:spcPts val="0"/>
                        </a:spcBef>
                        <a:spcAft>
                          <a:spcPts val="0"/>
                        </a:spcAft>
                        <a:buFont typeface="Symbol"/>
                        <a:buChar char=""/>
                      </a:pPr>
                      <a:endParaRPr lang="en-US" sz="1400" dirty="0">
                        <a:latin typeface="Tahoma" pitchFamily="34" charset="0"/>
                        <a:ea typeface="Tahoma" pitchFamily="34" charset="0"/>
                        <a:cs typeface="Tahoma"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5365">
                <a:tc>
                  <a:txBody>
                    <a:bodyPr/>
                    <a:lstStyle/>
                    <a:p>
                      <a:pPr marL="0" marR="0">
                        <a:spcBef>
                          <a:spcPts val="0"/>
                        </a:spcBef>
                        <a:spcAft>
                          <a:spcPts val="0"/>
                        </a:spcAft>
                      </a:pPr>
                      <a:r>
                        <a:rPr lang="en-US" sz="1400" dirty="0">
                          <a:latin typeface="Tahoma" pitchFamily="34" charset="0"/>
                          <a:ea typeface="Tahoma" pitchFamily="34" charset="0"/>
                          <a:cs typeface="Tahoma" pitchFamily="34" charset="0"/>
                        </a:rPr>
                        <a:t>2: Force-dynamic narratives with hidden mechanisms</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a:latin typeface="Tahoma" pitchFamily="34" charset="0"/>
                          <a:ea typeface="Tahoma" pitchFamily="34" charset="0"/>
                          <a:cs typeface="Tahoma" pitchFamily="34" charset="0"/>
                        </a:rPr>
                        <a:t>Recognizes water can move and that there are hidden mechanisms moving water. </a:t>
                      </a:r>
                    </a:p>
                    <a:p>
                      <a:pPr marL="342900" marR="0" lvl="0" indent="-342900">
                        <a:spcBef>
                          <a:spcPts val="0"/>
                        </a:spcBef>
                        <a:spcAft>
                          <a:spcPts val="0"/>
                        </a:spcAft>
                        <a:buFont typeface="Symbol"/>
                        <a:buChar char=""/>
                      </a:pPr>
                      <a:r>
                        <a:rPr lang="en-US" sz="1400">
                          <a:latin typeface="Tahoma" pitchFamily="34" charset="0"/>
                          <a:ea typeface="Tahoma" pitchFamily="34" charset="0"/>
                          <a:cs typeface="Tahoma" pitchFamily="34" charset="0"/>
                        </a:rPr>
                        <a:t>Uses force-dynamic thinking that invokes actors or enablers.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Recognizes water quality can change. </a:t>
                      </a:r>
                    </a:p>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Thinks of water quality in terms of bad stuff mixed with water. </a:t>
                      </a:r>
                    </a:p>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Invokes actors or enablers to change water quality.</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5365">
                <a:tc>
                  <a:txBody>
                    <a:bodyPr/>
                    <a:lstStyle/>
                    <a:p>
                      <a:pPr marL="0" marR="0">
                        <a:spcBef>
                          <a:spcPts val="0"/>
                        </a:spcBef>
                        <a:spcAft>
                          <a:spcPts val="0"/>
                        </a:spcAft>
                      </a:pPr>
                      <a:r>
                        <a:rPr lang="en-US" sz="1400" dirty="0">
                          <a:latin typeface="Tahoma" pitchFamily="34" charset="0"/>
                          <a:ea typeface="Tahoma" pitchFamily="34" charset="0"/>
                          <a:cs typeface="Tahoma" pitchFamily="34" charset="0"/>
                        </a:rPr>
                        <a:t>1: Force-dynamic </a:t>
                      </a:r>
                      <a:r>
                        <a:rPr lang="en-US" sz="1400" dirty="0" smtClean="0">
                          <a:latin typeface="Tahoma" pitchFamily="34" charset="0"/>
                          <a:ea typeface="Tahoma" pitchFamily="34" charset="0"/>
                          <a:cs typeface="Tahoma" pitchFamily="34" charset="0"/>
                        </a:rPr>
                        <a:t>accounts</a:t>
                      </a:r>
                      <a:endParaRPr lang="en-US" sz="1400" dirty="0">
                        <a:latin typeface="Tahoma" pitchFamily="34" charset="0"/>
                        <a:ea typeface="Tahoma" pitchFamily="34" charset="0"/>
                        <a:cs typeface="Tahoma"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smtClean="0">
                          <a:latin typeface="Tahoma" pitchFamily="34" charset="0"/>
                          <a:ea typeface="Tahoma" pitchFamily="34" charset="0"/>
                          <a:cs typeface="Tahoma" pitchFamily="34" charset="0"/>
                        </a:rPr>
                        <a:t>Focuses</a:t>
                      </a:r>
                      <a:r>
                        <a:rPr lang="en-US" sz="1400" baseline="0" dirty="0" smtClean="0">
                          <a:latin typeface="Tahoma" pitchFamily="34" charset="0"/>
                          <a:ea typeface="Tahoma" pitchFamily="34" charset="0"/>
                          <a:cs typeface="Tahoma" pitchFamily="34" charset="0"/>
                        </a:rPr>
                        <a:t> on human-centric actions &amp; concerns</a:t>
                      </a:r>
                    </a:p>
                    <a:p>
                      <a:pPr marL="342900" marR="0" lvl="0" indent="-342900">
                        <a:spcBef>
                          <a:spcPts val="0"/>
                        </a:spcBef>
                        <a:spcAft>
                          <a:spcPts val="0"/>
                        </a:spcAft>
                        <a:buFont typeface="Symbol"/>
                        <a:buChar char=""/>
                      </a:pPr>
                      <a:r>
                        <a:rPr lang="en-US" sz="1400" baseline="0" dirty="0" smtClean="0">
                          <a:latin typeface="Tahoma" pitchFamily="34" charset="0"/>
                          <a:ea typeface="Tahoma" pitchFamily="34" charset="0"/>
                          <a:cs typeface="Tahoma" pitchFamily="34" charset="0"/>
                        </a:rPr>
                        <a:t>Focuses on immediate and visible</a:t>
                      </a:r>
                      <a:endParaRPr lang="en-US" sz="1400" dirty="0">
                        <a:latin typeface="Tahoma" pitchFamily="34" charset="0"/>
                        <a:ea typeface="Tahoma" pitchFamily="34" charset="0"/>
                        <a:cs typeface="Tahoma" pitchFamily="34" charset="0"/>
                      </a:endParaRPr>
                    </a:p>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Does not view water in a location as connected to other water.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dirty="0">
                          <a:latin typeface="Tahoma" pitchFamily="34" charset="0"/>
                          <a:ea typeface="Tahoma" pitchFamily="34" charset="0"/>
                          <a:cs typeface="Tahoma" pitchFamily="34" charset="0"/>
                        </a:rPr>
                        <a:t>Views water quality in terms of types of water (e.g. dirty water). </a:t>
                      </a:r>
                      <a:endParaRPr lang="en-US" sz="1400" dirty="0" smtClean="0">
                        <a:latin typeface="Tahoma" pitchFamily="34" charset="0"/>
                        <a:ea typeface="Tahoma" pitchFamily="34" charset="0"/>
                        <a:cs typeface="Tahoma" pitchFamily="34" charset="0"/>
                      </a:endParaRPr>
                    </a:p>
                    <a:p>
                      <a:pPr marL="342900" marR="0" lvl="0" indent="-342900">
                        <a:spcBef>
                          <a:spcPts val="0"/>
                        </a:spcBef>
                        <a:spcAft>
                          <a:spcPts val="0"/>
                        </a:spcAft>
                        <a:buFont typeface="Symbol"/>
                        <a:buChar char=""/>
                      </a:pPr>
                      <a:r>
                        <a:rPr kumimoji="0" lang="en-US" sz="1400" kern="1200" dirty="0" smtClean="0">
                          <a:solidFill>
                            <a:schemeClr val="tx1"/>
                          </a:solidFill>
                          <a:latin typeface="Tahoma" pitchFamily="34" charset="0"/>
                          <a:ea typeface="Tahoma" pitchFamily="34" charset="0"/>
                          <a:cs typeface="Tahoma" pitchFamily="34" charset="0"/>
                        </a:rPr>
                        <a:t>Actors can change water without mechanisms (e.g., using a cleaning machine)</a:t>
                      </a:r>
                      <a:endParaRPr kumimoji="0" lang="en-US" sz="1400" kern="1200" dirty="0">
                        <a:solidFill>
                          <a:schemeClr val="tx1"/>
                        </a:solidFill>
                        <a:latin typeface="Tahoma" pitchFamily="34" charset="0"/>
                        <a:ea typeface="Tahoma" pitchFamily="34" charset="0"/>
                        <a:cs typeface="Tahoma"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ight Arrow 4"/>
          <p:cNvSpPr/>
          <p:nvPr/>
        </p:nvSpPr>
        <p:spPr>
          <a:xfrm>
            <a:off x="0" y="2133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Arrow 5"/>
          <p:cNvSpPr/>
          <p:nvPr/>
        </p:nvSpPr>
        <p:spPr>
          <a:xfrm>
            <a:off x="0" y="5638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0" y="3352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rot="5400000">
            <a:off x="35433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5400000">
            <a:off x="6819900" y="8953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0" y="4572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Recent Results*</a:t>
            </a:r>
            <a:endParaRPr lang="en-US" dirty="0"/>
          </a:p>
        </p:txBody>
      </p:sp>
      <p:pic>
        <p:nvPicPr>
          <p:cNvPr id="4" name="Content Placeholder 3" descr="Figure4-color-300dpi-2.tif"/>
          <p:cNvPicPr>
            <a:picLocks noGrp="1" noChangeAspect="1"/>
          </p:cNvPicPr>
          <p:nvPr>
            <p:ph idx="1"/>
          </p:nvPr>
        </p:nvPicPr>
        <p:blipFill>
          <a:blip r:embed="rId3" cstate="print"/>
          <a:stretch>
            <a:fillRect/>
          </a:stretch>
        </p:blipFill>
        <p:spPr>
          <a:xfrm>
            <a:off x="1143000" y="990600"/>
            <a:ext cx="6983990" cy="5508398"/>
          </a:xfrm>
        </p:spPr>
      </p:pic>
      <p:sp>
        <p:nvSpPr>
          <p:cNvPr id="5" name="TextBox 4"/>
          <p:cNvSpPr txBox="1"/>
          <p:nvPr/>
        </p:nvSpPr>
        <p:spPr>
          <a:xfrm>
            <a:off x="0" y="6488668"/>
            <a:ext cx="8458200" cy="307777"/>
          </a:xfrm>
          <a:prstGeom prst="rect">
            <a:avLst/>
          </a:prstGeom>
          <a:noFill/>
        </p:spPr>
        <p:txBody>
          <a:bodyPr wrap="square" rtlCol="0">
            <a:spAutoFit/>
          </a:bodyPr>
          <a:lstStyle/>
          <a:p>
            <a:r>
              <a:rPr lang="en-US" sz="1400" dirty="0" smtClean="0"/>
              <a:t>*2007-2008 data, Gunckel, Covitt, Salinas, &amp; Anderson (in review).</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By high school, most students do not reach Level 3 and few students reach Level 4.</a:t>
            </a:r>
          </a:p>
          <a:p>
            <a:r>
              <a:rPr lang="en-US" dirty="0" smtClean="0"/>
              <a:t>Students may score at different levels on different systems.</a:t>
            </a:r>
          </a:p>
          <a:p>
            <a:pPr lvl="1"/>
            <a:r>
              <a:rPr lang="en-US" dirty="0" smtClean="0"/>
              <a:t>At highest levels on systems with which have most experiential and curricular familiarity.</a:t>
            </a:r>
          </a:p>
          <a:p>
            <a:pPr lvl="1"/>
            <a:r>
              <a:rPr lang="en-US" dirty="0" smtClean="0"/>
              <a:t>Most challenges are related to understanding </a:t>
            </a:r>
          </a:p>
          <a:p>
            <a:pPr lvl="2"/>
            <a:r>
              <a:rPr lang="en-US" dirty="0" smtClean="0"/>
              <a:t>Invisible and hidden processes &amp; connections</a:t>
            </a:r>
          </a:p>
          <a:p>
            <a:pPr lvl="2"/>
            <a:r>
              <a:rPr lang="en-US" dirty="0" smtClean="0"/>
              <a:t>Using representations to reason at multiple scales</a:t>
            </a:r>
          </a:p>
          <a:p>
            <a:pPr lvl="2"/>
            <a:r>
              <a:rPr lang="en-US" dirty="0" smtClean="0"/>
              <a:t>Using driving forces and constraining factors to reason about pathways</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r>
              <a:rPr lang="en-US" dirty="0" smtClean="0"/>
              <a:t>Formative assessments</a:t>
            </a:r>
          </a:p>
          <a:p>
            <a:r>
              <a:rPr lang="en-US" dirty="0" smtClean="0"/>
              <a:t>Tools for reasoning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iration.JPG"/>
          <p:cNvPicPr>
            <a:picLocks noChangeAspect="1"/>
          </p:cNvPicPr>
          <p:nvPr/>
        </p:nvPicPr>
        <p:blipFill>
          <a:blip r:embed="rId3" cstate="print"/>
          <a:stretch>
            <a:fillRect/>
          </a:stretch>
        </p:blipFill>
        <p:spPr>
          <a:xfrm>
            <a:off x="213851" y="-1"/>
            <a:ext cx="8930149" cy="728512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pension.JPG"/>
          <p:cNvPicPr>
            <a:picLocks noChangeAspect="1"/>
          </p:cNvPicPr>
          <p:nvPr/>
        </p:nvPicPr>
        <p:blipFill>
          <a:blip r:embed="rId3" cstate="print"/>
          <a:stretch>
            <a:fillRect/>
          </a:stretch>
        </p:blipFill>
        <p:spPr>
          <a:xfrm>
            <a:off x="1905000" y="61686"/>
            <a:ext cx="5415627" cy="67963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838200"/>
          <a:ext cx="8077199" cy="5750450"/>
        </p:xfrm>
        <a:graphic>
          <a:graphicData uri="http://schemas.openxmlformats.org/drawingml/2006/table">
            <a:tbl>
              <a:tblPr/>
              <a:tblGrid>
                <a:gridCol w="1114477"/>
                <a:gridCol w="1599991"/>
                <a:gridCol w="1881370"/>
                <a:gridCol w="1740373"/>
                <a:gridCol w="1740988"/>
              </a:tblGrid>
              <a:tr h="187432">
                <a:tc>
                  <a:txBody>
                    <a:bodyPr/>
                    <a:lstStyle/>
                    <a:p>
                      <a:pPr marL="0" marR="0">
                        <a:spcBef>
                          <a:spcPts val="600"/>
                        </a:spcBef>
                        <a:spcAft>
                          <a:spcPts val="0"/>
                        </a:spcAft>
                      </a:pP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b="1">
                          <a:latin typeface="Verdana"/>
                          <a:ea typeface="Calibri"/>
                          <a:cs typeface="Times New Roman"/>
                        </a:rPr>
                        <a:t>Level 1</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b="1">
                          <a:latin typeface="Verdana"/>
                          <a:ea typeface="Calibri"/>
                          <a:cs typeface="Times New Roman"/>
                        </a:rPr>
                        <a:t>Level 2</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b="1">
                          <a:latin typeface="Verdana"/>
                          <a:ea typeface="Calibri"/>
                          <a:cs typeface="Times New Roman"/>
                        </a:rPr>
                        <a:t>Level 3</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b="1">
                          <a:latin typeface="Verdana"/>
                          <a:ea typeface="Calibri"/>
                          <a:cs typeface="Times New Roman"/>
                        </a:rPr>
                        <a:t>Level 4</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180">
                <a:tc>
                  <a:txBody>
                    <a:bodyPr/>
                    <a:lstStyle/>
                    <a:p>
                      <a:pPr marL="0" marR="0">
                        <a:spcBef>
                          <a:spcPts val="600"/>
                        </a:spcBef>
                        <a:spcAft>
                          <a:spcPts val="0"/>
                        </a:spcAft>
                      </a:pPr>
                      <a:r>
                        <a:rPr lang="en-US" sz="1000" dirty="0">
                          <a:latin typeface="Verdana"/>
                          <a:ea typeface="Calibri"/>
                          <a:cs typeface="Times New Roman"/>
                        </a:rPr>
                        <a:t>A.</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Groundwater</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No – </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No – The dirt cannot get underground.</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Yes – Dirty water is underground.</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Yes - The dirt will go into the groundwater because the water goes into the groundwater.</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Yes – The dirt could fall into the groundwater.</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Yes – The ground absorbs the dirt.</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Yes – The dirt dissolves into the ground.</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No – The ground cleans the water.</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No – Dirt will not go with the water into the ground.</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a:latin typeface="Verdana"/>
                          <a:ea typeface="Calibri"/>
                          <a:cs typeface="Times New Roman"/>
                        </a:rPr>
                        <a:t>No –The pores in the soil/ground are too small for the dirt to move through and the dirt will be filtered out.</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38">
                <a:tc>
                  <a:txBody>
                    <a:bodyPr/>
                    <a:lstStyle/>
                    <a:p>
                      <a:pPr marL="0" marR="0">
                        <a:spcBef>
                          <a:spcPts val="600"/>
                        </a:spcBef>
                        <a:spcAft>
                          <a:spcPts val="0"/>
                        </a:spcAft>
                      </a:pPr>
                      <a:r>
                        <a:rPr lang="en-US" sz="1000">
                          <a:latin typeface="Verdana"/>
                          <a:ea typeface="Calibri"/>
                          <a:cs typeface="Times New Roman"/>
                        </a:rPr>
                        <a:t>B.</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A nearby creek that runs by downhill from the school</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a:latin typeface="Verdana"/>
                          <a:ea typeface="Calibri"/>
                          <a:cs typeface="Times New Roman"/>
                        </a:rPr>
                        <a:t>No - </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Yes – The creek is dirty</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No – The dirt doesn’t move.</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Yes – If the water from the school is connected to the creek.</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Yes - The wind blows the dirt into the creek.</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No – The creek is not connected to the dirt at the school.</a:t>
                      </a:r>
                      <a:endParaRPr lang="en-US" sz="1050" dirty="0">
                        <a:latin typeface="Verdana"/>
                        <a:ea typeface="Calibri"/>
                        <a:cs typeface="Times New Roman"/>
                      </a:endParaRPr>
                    </a:p>
                    <a:p>
                      <a:pPr marL="0" marR="0">
                        <a:spcBef>
                          <a:spcPts val="600"/>
                        </a:spcBef>
                        <a:spcAft>
                          <a:spcPts val="0"/>
                        </a:spcAft>
                      </a:pPr>
                      <a:r>
                        <a:rPr lang="en-US" sz="1000" dirty="0">
                          <a:latin typeface="Verdana"/>
                          <a:ea typeface="Calibri"/>
                          <a:cs typeface="Times New Roman"/>
                        </a:rPr>
                        <a:t>No - The dirt is not near the creek.</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Yes – The dirt goes with the water to the creek.</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a:latin typeface="Verdana"/>
                          <a:ea typeface="Calibri"/>
                          <a:cs typeface="Times New Roman"/>
                        </a:rPr>
                        <a:t>Yes – The tiny dirt particles are in suspension and will be carried with the water as it runsoff down to the stream because of gravity.</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550">
                <a:tc>
                  <a:txBody>
                    <a:bodyPr/>
                    <a:lstStyle/>
                    <a:p>
                      <a:pPr marL="0" marR="0">
                        <a:spcBef>
                          <a:spcPts val="600"/>
                        </a:spcBef>
                        <a:spcAft>
                          <a:spcPts val="0"/>
                        </a:spcAft>
                      </a:pPr>
                      <a:r>
                        <a:rPr lang="en-US" sz="1000">
                          <a:latin typeface="Verdana"/>
                          <a:ea typeface="Calibri"/>
                          <a:cs typeface="Times New Roman"/>
                        </a:rPr>
                        <a:t>C.</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Inside trees and plants in the undisturbed areas around the school</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a:latin typeface="Verdana"/>
                          <a:ea typeface="Calibri"/>
                          <a:cs typeface="Times New Roman"/>
                        </a:rPr>
                        <a:t>No – </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No – The dirt doesn’t move.</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No – Plants don’t drink dirt.</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a:latin typeface="Verdana"/>
                          <a:ea typeface="Calibri"/>
                          <a:cs typeface="Times New Roman"/>
                        </a:rPr>
                        <a:t>No – The dirt cannot go into the plants.</a:t>
                      </a:r>
                      <a:endParaRPr lang="en-US" sz="1050">
                        <a:latin typeface="Verdana"/>
                        <a:ea typeface="Calibri"/>
                        <a:cs typeface="Times New Roman"/>
                      </a:endParaRPr>
                    </a:p>
                    <a:p>
                      <a:pPr marL="0" marR="0">
                        <a:spcBef>
                          <a:spcPts val="600"/>
                        </a:spcBef>
                        <a:spcAft>
                          <a:spcPts val="0"/>
                        </a:spcAft>
                      </a:pPr>
                      <a:r>
                        <a:rPr lang="en-US" sz="1000">
                          <a:latin typeface="Verdana"/>
                          <a:ea typeface="Calibri"/>
                          <a:cs typeface="Times New Roman"/>
                        </a:rPr>
                        <a:t>Yes – If the plants drink the dirty water.</a:t>
                      </a:r>
                      <a:endParaRPr lang="en-US" sz="105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No – Dirt does not move with water into trees and plants.</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000" dirty="0">
                          <a:latin typeface="Verdana"/>
                          <a:ea typeface="Calibri"/>
                          <a:cs typeface="Times New Roman"/>
                        </a:rPr>
                        <a:t>No – The openings in the plant roots are too small for the dirt particles to move through and the dirt will be filtered out.</a:t>
                      </a:r>
                      <a:endParaRPr lang="en-US" sz="1050" dirty="0">
                        <a:latin typeface="Verdana"/>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0" y="-4368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Connecting Student Responses to the Learning Progression Framework</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300" dirty="0" smtClean="0">
                <a:latin typeface="Tahoma" pitchFamily="34" charset="0"/>
                <a:ea typeface="Tahoma" pitchFamily="34" charset="0"/>
                <a:cs typeface="Tahoma" pitchFamily="34" charset="0"/>
              </a:rPr>
              <a:t>Overview</a:t>
            </a:r>
          </a:p>
        </p:txBody>
      </p:sp>
      <p:sp>
        <p:nvSpPr>
          <p:cNvPr id="3" name="Content Placeholder 2"/>
          <p:cNvSpPr>
            <a:spLocks noGrp="1"/>
          </p:cNvSpPr>
          <p:nvPr>
            <p:ph idx="1"/>
          </p:nvPr>
        </p:nvSpPr>
        <p:spPr>
          <a:noFill/>
          <a:ln>
            <a:noFill/>
          </a:ln>
        </p:spPr>
        <p:txBody>
          <a:bodyPr/>
          <a:lstStyle/>
          <a:p>
            <a:pPr>
              <a:buClr>
                <a:schemeClr val="accent2"/>
              </a:buClr>
            </a:pPr>
            <a:r>
              <a:rPr lang="en-US" sz="3200" dirty="0" smtClean="0"/>
              <a:t>Introduction to Learning Progressions</a:t>
            </a:r>
          </a:p>
          <a:p>
            <a:pPr>
              <a:buClr>
                <a:schemeClr val="accent2"/>
              </a:buClr>
            </a:pPr>
            <a:r>
              <a:rPr lang="en-US" sz="3200" dirty="0" smtClean="0"/>
              <a:t>Explore some data for patterns</a:t>
            </a:r>
          </a:p>
          <a:p>
            <a:pPr>
              <a:buClr>
                <a:schemeClr val="accent2"/>
              </a:buClr>
            </a:pPr>
            <a:r>
              <a:rPr lang="en-US" sz="3200" dirty="0" smtClean="0"/>
              <a:t>Develop learning progressions</a:t>
            </a:r>
          </a:p>
          <a:p>
            <a:pPr>
              <a:buClr>
                <a:schemeClr val="accent2"/>
              </a:buClr>
            </a:pPr>
            <a:r>
              <a:rPr lang="en-US" sz="3200" dirty="0" smtClean="0"/>
              <a:t>Compare to the Learning Progression for Water in Socio-Ecological Systems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Pathways Tool</a:t>
            </a:r>
          </a:p>
        </p:txBody>
      </p:sp>
      <p:sp>
        <p:nvSpPr>
          <p:cNvPr id="21507" name="AutoShape 5"/>
          <p:cNvSpPr>
            <a:spLocks noChangeArrowheads="1"/>
          </p:cNvSpPr>
          <p:nvPr/>
        </p:nvSpPr>
        <p:spPr bwMode="auto">
          <a:xfrm>
            <a:off x="3652838" y="2959100"/>
            <a:ext cx="1711325" cy="1468438"/>
          </a:xfrm>
          <a:prstGeom prst="roundRect">
            <a:avLst>
              <a:gd name="adj" fmla="val 16667"/>
            </a:avLst>
          </a:prstGeom>
          <a:solidFill>
            <a:srgbClr val="FFFFFF">
              <a:alpha val="0"/>
            </a:srgbClr>
          </a:solidFill>
          <a:ln w="9525">
            <a:solidFill>
              <a:srgbClr val="000000"/>
            </a:solidFill>
            <a:round/>
            <a:headEnd/>
            <a:tailEnd/>
          </a:ln>
        </p:spPr>
        <p:txBody>
          <a:bodyPr/>
          <a:lstStyle/>
          <a:p>
            <a:pPr algn="ctr">
              <a:spcAft>
                <a:spcPts val="1000"/>
              </a:spcAft>
            </a:pPr>
            <a:r>
              <a:rPr lang="en-US" sz="900" b="1">
                <a:latin typeface="Calibri" pitchFamily="34" charset="0"/>
              </a:rPr>
              <a:t>Clark Fork River, Missoula, MT</a:t>
            </a:r>
            <a:endParaRPr lang="en-US"/>
          </a:p>
        </p:txBody>
      </p:sp>
      <p:sp>
        <p:nvSpPr>
          <p:cNvPr id="21510" name="AutoShape 6"/>
          <p:cNvSpPr>
            <a:spLocks noChangeArrowheads="1"/>
          </p:cNvSpPr>
          <p:nvPr/>
        </p:nvSpPr>
        <p:spPr bwMode="auto">
          <a:xfrm>
            <a:off x="2557463" y="2692400"/>
            <a:ext cx="1095375" cy="2189163"/>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Before</a:t>
            </a:r>
            <a:endParaRPr lang="en-US" sz="1100" b="1" dirty="0">
              <a:latin typeface="Times New Roman" pitchFamily="18" charset="0"/>
            </a:endParaRPr>
          </a:p>
          <a:p>
            <a:pPr marL="57150" lvl="1">
              <a:buFont typeface="Symbol" pitchFamily="18" charset="2"/>
              <a:buChar char="·"/>
              <a:defRPr/>
            </a:pPr>
            <a:r>
              <a:rPr lang="en-US" sz="900" dirty="0">
                <a:latin typeface="Calibri" pitchFamily="34" charset="0"/>
              </a:rPr>
              <a:t>Clark Fork river upstream , maybe near Milltown or Bonner (most)</a:t>
            </a:r>
            <a:endParaRPr lang="en-US" dirty="0"/>
          </a:p>
        </p:txBody>
      </p:sp>
      <p:sp>
        <p:nvSpPr>
          <p:cNvPr id="21511" name="AutoShape 7"/>
          <p:cNvSpPr>
            <a:spLocks noChangeArrowheads="1"/>
          </p:cNvSpPr>
          <p:nvPr/>
        </p:nvSpPr>
        <p:spPr bwMode="auto">
          <a:xfrm>
            <a:off x="5364163" y="2692400"/>
            <a:ext cx="1095375" cy="2189163"/>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After</a:t>
            </a:r>
            <a:endParaRPr lang="en-US" sz="1100" b="1" dirty="0">
              <a:latin typeface="Times New Roman" pitchFamily="18" charset="0"/>
            </a:endParaRPr>
          </a:p>
          <a:p>
            <a:pPr>
              <a:buFont typeface="Symbol" pitchFamily="18" charset="2"/>
              <a:buChar char="·"/>
              <a:defRPr/>
            </a:pPr>
            <a:r>
              <a:rPr lang="en-US" sz="900" dirty="0">
                <a:latin typeface="Calibri" pitchFamily="34" charset="0"/>
              </a:rPr>
              <a:t>In the river downstream near Frenchtown (most)</a:t>
            </a:r>
          </a:p>
          <a:p>
            <a:pPr>
              <a:buFont typeface="Symbol" pitchFamily="18" charset="2"/>
              <a:buChar char="·"/>
              <a:defRPr/>
            </a:pPr>
            <a:r>
              <a:rPr lang="en-US" sz="900" dirty="0">
                <a:latin typeface="Calibri" pitchFamily="34" charset="0"/>
              </a:rPr>
              <a:t>In the Missoula Aquifer going toward the Bitterroot (some)</a:t>
            </a:r>
          </a:p>
          <a:p>
            <a:pPr lvl="1">
              <a:spcAft>
                <a:spcPts val="1000"/>
              </a:spcAft>
              <a:defRPr/>
            </a:pPr>
            <a:endParaRPr lang="en-US" sz="900" dirty="0">
              <a:latin typeface="Times New Roman" pitchFamily="18" charset="0"/>
            </a:endParaRPr>
          </a:p>
          <a:p>
            <a:pPr>
              <a:defRPr/>
            </a:pPr>
            <a:endParaRPr lang="en-US" dirty="0"/>
          </a:p>
        </p:txBody>
      </p:sp>
      <p:sp>
        <p:nvSpPr>
          <p:cNvPr id="21512" name="AutoShape 8"/>
          <p:cNvSpPr>
            <a:spLocks noChangeArrowheads="1"/>
          </p:cNvSpPr>
          <p:nvPr/>
        </p:nvSpPr>
        <p:spPr bwMode="auto">
          <a:xfrm>
            <a:off x="1462088" y="2298700"/>
            <a:ext cx="1095375" cy="299720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Before</a:t>
            </a:r>
            <a:endParaRPr lang="en-US" sz="1100" b="1" dirty="0">
              <a:latin typeface="Times New Roman" pitchFamily="18" charset="0"/>
            </a:endParaRPr>
          </a:p>
          <a:p>
            <a:pPr>
              <a:buFont typeface="Symbol" pitchFamily="18" charset="2"/>
              <a:buChar char="·"/>
              <a:defRPr/>
            </a:pPr>
            <a:r>
              <a:rPr lang="en-US" sz="900" dirty="0">
                <a:latin typeface="Calibri" pitchFamily="34" charset="0"/>
              </a:rPr>
              <a:t>Headwaters of the Blackfoot  River (Some)</a:t>
            </a:r>
          </a:p>
          <a:p>
            <a:pPr>
              <a:buFont typeface="Symbol" pitchFamily="18" charset="2"/>
              <a:buChar char="·"/>
              <a:defRPr/>
            </a:pPr>
            <a:r>
              <a:rPr lang="en-US" sz="900" dirty="0">
                <a:latin typeface="Calibri" pitchFamily="34" charset="0"/>
              </a:rPr>
              <a:t>In the headwaters of the Clark Fork River (near Butte) (Some)</a:t>
            </a:r>
            <a:endParaRPr lang="en-US" sz="900" dirty="0">
              <a:latin typeface="Times New Roman" pitchFamily="18" charset="0"/>
            </a:endParaRPr>
          </a:p>
          <a:p>
            <a:pPr>
              <a:buFont typeface="Symbol" pitchFamily="18" charset="2"/>
              <a:buChar char="·"/>
              <a:defRPr/>
            </a:pPr>
            <a:r>
              <a:rPr lang="en-US" sz="900" dirty="0">
                <a:latin typeface="Calibri" pitchFamily="34" charset="0"/>
              </a:rPr>
              <a:t>In the groundwater near the floodplain of the Clark Fork upstream of </a:t>
            </a:r>
            <a:r>
              <a:rPr lang="en-US" sz="900" dirty="0" err="1">
                <a:latin typeface="Calibri" pitchFamily="34" charset="0"/>
              </a:rPr>
              <a:t>Hellgate</a:t>
            </a:r>
            <a:r>
              <a:rPr lang="en-US" sz="900" dirty="0">
                <a:latin typeface="Calibri" pitchFamily="34" charset="0"/>
              </a:rPr>
              <a:t> (a little)</a:t>
            </a:r>
            <a:endParaRPr lang="en-US" dirty="0"/>
          </a:p>
        </p:txBody>
      </p:sp>
      <p:sp>
        <p:nvSpPr>
          <p:cNvPr id="21513" name="AutoShape 9"/>
          <p:cNvSpPr>
            <a:spLocks noChangeArrowheads="1"/>
          </p:cNvSpPr>
          <p:nvPr/>
        </p:nvSpPr>
        <p:spPr bwMode="auto">
          <a:xfrm>
            <a:off x="6459538" y="2298700"/>
            <a:ext cx="1149350" cy="2997200"/>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After</a:t>
            </a:r>
            <a:endParaRPr lang="en-US" sz="1100" b="1" dirty="0">
              <a:latin typeface="Times New Roman" pitchFamily="18" charset="0"/>
            </a:endParaRPr>
          </a:p>
          <a:p>
            <a:pPr marL="0" lvl="1">
              <a:buFont typeface="Symbol" pitchFamily="18" charset="2"/>
              <a:buChar char="·"/>
              <a:defRPr/>
            </a:pPr>
            <a:r>
              <a:rPr lang="en-US" sz="900" dirty="0">
                <a:latin typeface="Calibri" pitchFamily="34" charset="0"/>
              </a:rPr>
              <a:t>In the reservoir downstream</a:t>
            </a:r>
          </a:p>
          <a:p>
            <a:pPr>
              <a:buFont typeface="Symbol" pitchFamily="18" charset="2"/>
              <a:buChar char="·"/>
              <a:defRPr/>
            </a:pPr>
            <a:r>
              <a:rPr lang="en-US" sz="900" dirty="0">
                <a:latin typeface="Calibri" pitchFamily="34" charset="0"/>
              </a:rPr>
              <a:t>In the groundwater</a:t>
            </a:r>
          </a:p>
          <a:p>
            <a:pPr>
              <a:buFont typeface="Symbol" pitchFamily="18" charset="2"/>
              <a:buChar char="·"/>
              <a:defRPr/>
            </a:pPr>
            <a:r>
              <a:rPr lang="en-US" sz="900" dirty="0">
                <a:latin typeface="Calibri" pitchFamily="34" charset="0"/>
              </a:rPr>
              <a:t>In pipes</a:t>
            </a:r>
          </a:p>
          <a:p>
            <a:pPr>
              <a:buFont typeface="Symbol" pitchFamily="18" charset="2"/>
              <a:buChar char="·"/>
              <a:defRPr/>
            </a:pPr>
            <a:r>
              <a:rPr lang="en-US" sz="900" dirty="0">
                <a:latin typeface="Calibri" pitchFamily="34" charset="0"/>
              </a:rPr>
              <a:t>In water treatment plants</a:t>
            </a:r>
          </a:p>
          <a:p>
            <a:pPr>
              <a:buFont typeface="Symbol" pitchFamily="18" charset="2"/>
              <a:buChar char="·"/>
              <a:defRPr/>
            </a:pPr>
            <a:r>
              <a:rPr lang="en-US" sz="900" dirty="0">
                <a:latin typeface="Calibri" pitchFamily="34" charset="0"/>
              </a:rPr>
              <a:t>In the atmosphere</a:t>
            </a:r>
            <a:endParaRPr lang="en-US" dirty="0"/>
          </a:p>
        </p:txBody>
      </p:sp>
      <p:sp>
        <p:nvSpPr>
          <p:cNvPr id="21514" name="AutoShape 10"/>
          <p:cNvSpPr>
            <a:spLocks noChangeArrowheads="1"/>
          </p:cNvSpPr>
          <p:nvPr/>
        </p:nvSpPr>
        <p:spPr bwMode="auto">
          <a:xfrm>
            <a:off x="228600" y="1905000"/>
            <a:ext cx="1233488" cy="3709988"/>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Before</a:t>
            </a:r>
            <a:endParaRPr lang="en-US" sz="1100" b="1" dirty="0">
              <a:latin typeface="Times New Roman" pitchFamily="18" charset="0"/>
            </a:endParaRPr>
          </a:p>
          <a:p>
            <a:pPr>
              <a:buFont typeface="Symbol" pitchFamily="18" charset="2"/>
              <a:buChar char="·"/>
              <a:defRPr/>
            </a:pPr>
            <a:r>
              <a:rPr lang="en-US" sz="900" dirty="0">
                <a:latin typeface="Calibri" pitchFamily="34" charset="0"/>
              </a:rPr>
              <a:t>In the groundwater along the flood plain along the Clark Fork (upstream of </a:t>
            </a:r>
            <a:r>
              <a:rPr lang="en-US" sz="900" dirty="0" err="1">
                <a:latin typeface="Calibri" pitchFamily="34" charset="0"/>
              </a:rPr>
              <a:t>Hellgate</a:t>
            </a:r>
            <a:r>
              <a:rPr lang="en-US" sz="900" dirty="0">
                <a:latin typeface="Calibri" pitchFamily="34" charset="0"/>
              </a:rPr>
              <a:t>) (some)</a:t>
            </a:r>
            <a:endParaRPr lang="en-US" sz="900" dirty="0">
              <a:latin typeface="Times New Roman" pitchFamily="18" charset="0"/>
            </a:endParaRPr>
          </a:p>
          <a:p>
            <a:pPr>
              <a:buFont typeface="Symbol" pitchFamily="18" charset="2"/>
              <a:buChar char="·"/>
              <a:defRPr/>
            </a:pPr>
            <a:r>
              <a:rPr lang="en-US" sz="900" dirty="0">
                <a:latin typeface="Calibri" pitchFamily="34" charset="0"/>
              </a:rPr>
              <a:t>Snow on the mountain peaks (a little)</a:t>
            </a:r>
          </a:p>
          <a:p>
            <a:pPr>
              <a:buFont typeface="Symbol" pitchFamily="18" charset="2"/>
              <a:buChar char="·"/>
              <a:defRPr/>
            </a:pPr>
            <a:r>
              <a:rPr lang="en-US" sz="900" dirty="0">
                <a:latin typeface="Calibri" pitchFamily="34" charset="0"/>
              </a:rPr>
              <a:t>In the atmosphere as water vapor (a little)</a:t>
            </a:r>
          </a:p>
          <a:p>
            <a:pPr>
              <a:buFont typeface="Symbol" pitchFamily="18" charset="2"/>
              <a:buChar char="·"/>
              <a:defRPr/>
            </a:pPr>
            <a:r>
              <a:rPr lang="en-US" sz="900" dirty="0">
                <a:latin typeface="Calibri" pitchFamily="34" charset="0"/>
              </a:rPr>
              <a:t>As clouds (a little)</a:t>
            </a:r>
          </a:p>
          <a:p>
            <a:pPr>
              <a:buFont typeface="Symbol" pitchFamily="18" charset="2"/>
              <a:buChar char="·"/>
              <a:defRPr/>
            </a:pPr>
            <a:r>
              <a:rPr lang="en-US" sz="900" dirty="0">
                <a:latin typeface="Calibri" pitchFamily="34" charset="0"/>
              </a:rPr>
              <a:t>Other rivers or lakes (a little)</a:t>
            </a:r>
          </a:p>
          <a:p>
            <a:pPr>
              <a:buFont typeface="Symbol" pitchFamily="18" charset="2"/>
              <a:buChar char="·"/>
              <a:defRPr/>
            </a:pPr>
            <a:r>
              <a:rPr lang="en-US" sz="900" dirty="0">
                <a:latin typeface="Calibri" pitchFamily="34" charset="0"/>
              </a:rPr>
              <a:t>Oceans (a little)</a:t>
            </a:r>
            <a:endParaRPr lang="en-US" dirty="0"/>
          </a:p>
        </p:txBody>
      </p:sp>
      <p:sp>
        <p:nvSpPr>
          <p:cNvPr id="21515" name="AutoShape 11"/>
          <p:cNvSpPr>
            <a:spLocks noChangeArrowheads="1"/>
          </p:cNvSpPr>
          <p:nvPr/>
        </p:nvSpPr>
        <p:spPr bwMode="auto">
          <a:xfrm>
            <a:off x="7608888" y="1962150"/>
            <a:ext cx="1231900" cy="3709988"/>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lgn="ctr">
              <a:spcAft>
                <a:spcPts val="1000"/>
              </a:spcAft>
              <a:defRPr/>
            </a:pPr>
            <a:r>
              <a:rPr lang="en-US" sz="1100" b="1" dirty="0" smtClean="0">
                <a:latin typeface="Calibri" pitchFamily="34" charset="0"/>
              </a:rPr>
              <a:t>After</a:t>
            </a:r>
            <a:endParaRPr lang="en-US" sz="1100" b="1" dirty="0">
              <a:latin typeface="Times New Roman" pitchFamily="18" charset="0"/>
            </a:endParaRPr>
          </a:p>
          <a:p>
            <a:pPr marL="0" lvl="1">
              <a:buFont typeface="Symbol" pitchFamily="18" charset="2"/>
              <a:buChar char="·"/>
              <a:defRPr/>
            </a:pPr>
            <a:r>
              <a:rPr lang="en-US" sz="900" dirty="0">
                <a:latin typeface="Calibri" pitchFamily="34" charset="0"/>
              </a:rPr>
              <a:t>In the groundwater</a:t>
            </a:r>
          </a:p>
          <a:p>
            <a:pPr>
              <a:buFont typeface="Symbol" pitchFamily="18" charset="2"/>
              <a:buChar char="·"/>
              <a:defRPr/>
            </a:pPr>
            <a:r>
              <a:rPr lang="en-US" sz="900" dirty="0">
                <a:latin typeface="Calibri" pitchFamily="34" charset="0"/>
              </a:rPr>
              <a:t>In the atmosphere</a:t>
            </a:r>
          </a:p>
          <a:p>
            <a:pPr>
              <a:buFont typeface="Symbol" pitchFamily="18" charset="2"/>
              <a:buChar char="·"/>
              <a:defRPr/>
            </a:pPr>
            <a:r>
              <a:rPr lang="en-US" sz="900" dirty="0">
                <a:latin typeface="Calibri" pitchFamily="34" charset="0"/>
              </a:rPr>
              <a:t>In the X river</a:t>
            </a:r>
          </a:p>
          <a:p>
            <a:pPr>
              <a:buFont typeface="Symbol" pitchFamily="18" charset="2"/>
              <a:buChar char="·"/>
              <a:defRPr/>
            </a:pPr>
            <a:r>
              <a:rPr lang="en-US" sz="900" dirty="0">
                <a:latin typeface="Calibri" pitchFamily="34" charset="0"/>
              </a:rPr>
              <a:t>In Lake </a:t>
            </a:r>
            <a:r>
              <a:rPr lang="en-US" sz="900" dirty="0" err="1">
                <a:latin typeface="Calibri" pitchFamily="34" charset="0"/>
              </a:rPr>
              <a:t>Pendeorelle</a:t>
            </a:r>
            <a:endParaRPr lang="en-US" sz="900" dirty="0">
              <a:latin typeface="Calibri" pitchFamily="34" charset="0"/>
            </a:endParaRPr>
          </a:p>
          <a:p>
            <a:pPr>
              <a:buFont typeface="Symbol" pitchFamily="18" charset="2"/>
              <a:buChar char="·"/>
              <a:defRPr/>
            </a:pPr>
            <a:r>
              <a:rPr lang="en-US" sz="900" dirty="0">
                <a:latin typeface="Calibri" pitchFamily="34" charset="0"/>
              </a:rPr>
              <a:t>In pipes, water treatment plants, and sewers.</a:t>
            </a:r>
            <a:endParaRPr lang="en-US" dirty="0"/>
          </a:p>
        </p:txBody>
      </p:sp>
      <p:pic>
        <p:nvPicPr>
          <p:cNvPr id="2" name="Picture 12"/>
          <p:cNvPicPr>
            <a:picLocks noChangeAspect="1" noChangeArrowheads="1"/>
          </p:cNvPicPr>
          <p:nvPr/>
        </p:nvPicPr>
        <p:blipFill>
          <a:blip r:embed="rId2" cstate="print"/>
          <a:srcRect/>
          <a:stretch>
            <a:fillRect/>
          </a:stretch>
        </p:blipFill>
        <p:spPr bwMode="auto">
          <a:xfrm>
            <a:off x="3886200" y="3352800"/>
            <a:ext cx="12668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0" y="0"/>
          <a:ext cx="9162858" cy="6858000"/>
        </p:xfrm>
        <a:graphic>
          <a:graphicData uri="http://schemas.openxmlformats.org/presentationml/2006/ole">
            <p:oleObj spid="_x0000_s2049" name="Slide" r:id="rId3" imgW="4490790" imgH="3367869" progId="PowerPoint.Slide.12">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Progressions	</a:t>
            </a:r>
            <a:endParaRPr lang="en-US" dirty="0"/>
          </a:p>
        </p:txBody>
      </p:sp>
      <p:sp>
        <p:nvSpPr>
          <p:cNvPr id="3" name="Content Placeholder 2"/>
          <p:cNvSpPr>
            <a:spLocks noGrp="1"/>
          </p:cNvSpPr>
          <p:nvPr>
            <p:ph idx="1"/>
          </p:nvPr>
        </p:nvSpPr>
        <p:spPr/>
        <p:txBody>
          <a:bodyPr/>
          <a:lstStyle/>
          <a:p>
            <a:r>
              <a:rPr lang="en-US" dirty="0" smtClean="0">
                <a:latin typeface="Tahoma" pitchFamily="34" charset="0"/>
                <a:cs typeface="Tahoma" pitchFamily="34" charset="0"/>
              </a:rPr>
              <a:t>Descriptions of the successively more sophisticated ways of thinking about a topic that can follow one another as children learn about and investigate a topic over a broad span of time. (NRC, 2007)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a:xfrm>
            <a:off x="457200" y="381000"/>
            <a:ext cx="6553200" cy="1143000"/>
          </a:xfrm>
        </p:spPr>
        <p:txBody>
          <a:bodyPr>
            <a:normAutofit/>
          </a:bodyPr>
          <a:lstStyle/>
          <a:p>
            <a:r>
              <a:rPr lang="en-US" sz="4300" dirty="0" smtClean="0">
                <a:latin typeface="Tahoma" pitchFamily="34" charset="0"/>
                <a:ea typeface="Tahoma" pitchFamily="34" charset="0"/>
                <a:cs typeface="Tahoma" pitchFamily="34" charset="0"/>
              </a:rPr>
              <a:t>Helps Us Think About</a:t>
            </a:r>
          </a:p>
        </p:txBody>
      </p:sp>
      <p:sp>
        <p:nvSpPr>
          <p:cNvPr id="205837" name="Text Box 13"/>
          <p:cNvSpPr txBox="1">
            <a:spLocks noChangeArrowheads="1"/>
          </p:cNvSpPr>
          <p:nvPr/>
        </p:nvSpPr>
        <p:spPr bwMode="auto">
          <a:xfrm>
            <a:off x="381001" y="1752600"/>
            <a:ext cx="7894638" cy="3551742"/>
          </a:xfrm>
          <a:prstGeom prst="rect">
            <a:avLst/>
          </a:prstGeom>
          <a:noFill/>
          <a:ln w="9525">
            <a:noFill/>
            <a:miter lim="800000"/>
            <a:headEnd/>
            <a:tailEnd/>
          </a:ln>
          <a:effectLst/>
        </p:spPr>
        <p:txBody>
          <a:bodyPr wrap="square">
            <a:spAutoFit/>
          </a:bodyPr>
          <a:lstStyle/>
          <a:p>
            <a:pPr marL="274320" indent="-274320">
              <a:lnSpc>
                <a:spcPct val="80000"/>
              </a:lnSpc>
              <a:spcBef>
                <a:spcPts val="1200"/>
              </a:spcBef>
              <a:buClr>
                <a:schemeClr val="accent2"/>
              </a:buClr>
              <a:buSzPct val="95000"/>
              <a:buFont typeface="Wingdings 2"/>
              <a:buChar char=""/>
            </a:pPr>
            <a:r>
              <a:rPr lang="en-US" sz="2700" dirty="0">
                <a:latin typeface="Times New Roman" pitchFamily="18" charset="0"/>
              </a:rPr>
              <a:t> </a:t>
            </a:r>
            <a:r>
              <a:rPr lang="en-US" sz="3200" dirty="0"/>
              <a:t>How </a:t>
            </a:r>
            <a:r>
              <a:rPr lang="en-US" sz="3200" dirty="0" smtClean="0"/>
              <a:t>students</a:t>
            </a:r>
            <a:r>
              <a:rPr lang="en-US" sz="3200" dirty="0"/>
              <a:t>’ ideas change from their  initial ideas to more scientific </a:t>
            </a:r>
            <a:r>
              <a:rPr lang="en-US" sz="3200" dirty="0" smtClean="0"/>
              <a:t>thinking. </a:t>
            </a:r>
            <a:endParaRPr lang="en-US" sz="3200" dirty="0"/>
          </a:p>
          <a:p>
            <a:pPr marL="274320" indent="-274320">
              <a:lnSpc>
                <a:spcPct val="80000"/>
              </a:lnSpc>
              <a:spcBef>
                <a:spcPts val="1200"/>
              </a:spcBef>
              <a:buClr>
                <a:schemeClr val="accent2"/>
              </a:buClr>
              <a:buSzPct val="95000"/>
              <a:buFont typeface="Wingdings 2"/>
              <a:buChar char=""/>
            </a:pPr>
            <a:r>
              <a:rPr lang="en-US" sz="3200" dirty="0"/>
              <a:t> </a:t>
            </a:r>
            <a:r>
              <a:rPr lang="en-US" sz="3200" dirty="0" smtClean="0"/>
              <a:t>What the connections are between </a:t>
            </a:r>
            <a:r>
              <a:rPr lang="en-US" sz="3200" dirty="0"/>
              <a:t>students’ experiences and how they are thinking about concepts at different points in their K-12 </a:t>
            </a:r>
            <a:r>
              <a:rPr lang="en-US" sz="3200" dirty="0" smtClean="0"/>
              <a:t>schooling</a:t>
            </a:r>
            <a:endParaRPr lang="en-US" sz="3200" dirty="0"/>
          </a:p>
          <a:p>
            <a:pPr marL="274320" indent="-274320">
              <a:lnSpc>
                <a:spcPct val="80000"/>
              </a:lnSpc>
              <a:spcBef>
                <a:spcPts val="1200"/>
              </a:spcBef>
              <a:buClr>
                <a:schemeClr val="accent2"/>
              </a:buClr>
              <a:buSzPct val="95000"/>
              <a:buFont typeface="Wingdings 2"/>
              <a:buChar char=""/>
            </a:pPr>
            <a:r>
              <a:rPr lang="en-US" sz="3200" dirty="0"/>
              <a:t> How </a:t>
            </a:r>
            <a:r>
              <a:rPr lang="en-US" sz="3200" dirty="0" smtClean="0"/>
              <a:t>this knowledge can help </a:t>
            </a:r>
            <a:r>
              <a:rPr lang="en-US" sz="3200" dirty="0"/>
              <a:t>us rethink curriculum to best help students </a:t>
            </a:r>
            <a:r>
              <a:rPr lang="en-US" sz="3200" dirty="0" smtClean="0"/>
              <a:t>learn.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4" name="Text Box 32"/>
          <p:cNvSpPr txBox="1">
            <a:spLocks noChangeArrowheads="1"/>
          </p:cNvSpPr>
          <p:nvPr/>
        </p:nvSpPr>
        <p:spPr bwMode="auto">
          <a:xfrm>
            <a:off x="212725" y="1828800"/>
            <a:ext cx="8550275" cy="4909036"/>
          </a:xfrm>
          <a:prstGeom prst="rect">
            <a:avLst/>
          </a:prstGeom>
          <a:noFill/>
          <a:ln w="9525">
            <a:noFill/>
            <a:miter lim="800000"/>
            <a:headEnd/>
            <a:tailEnd/>
          </a:ln>
          <a:effectLst/>
        </p:spPr>
        <p:txBody>
          <a:bodyPr>
            <a:spAutoFit/>
          </a:bodyPr>
          <a:lstStyle/>
          <a:p>
            <a:pPr algn="ctr"/>
            <a:r>
              <a:rPr lang="en-US" sz="3200" b="1" dirty="0"/>
              <a:t>Upper Anchor</a:t>
            </a:r>
            <a:r>
              <a:rPr lang="en-US" sz="3200" dirty="0"/>
              <a:t> </a:t>
            </a:r>
            <a:r>
              <a:rPr lang="en-US" sz="3200" dirty="0" smtClean="0"/>
              <a:t>= </a:t>
            </a:r>
            <a:r>
              <a:rPr lang="en-US" sz="3200" b="1" dirty="0" smtClean="0"/>
              <a:t>Scientific Reasoning</a:t>
            </a:r>
            <a:endParaRPr lang="en-US" sz="3200" b="1" dirty="0"/>
          </a:p>
          <a:p>
            <a:pPr algn="ctr"/>
            <a:r>
              <a:rPr lang="en-US" sz="3200" dirty="0"/>
              <a:t>What high school students should know              and be able to do</a:t>
            </a:r>
          </a:p>
          <a:p>
            <a:pPr algn="ctr"/>
            <a:endParaRPr lang="en-US" sz="3200" dirty="0">
              <a:latin typeface="Times New Roman" pitchFamily="18" charset="0"/>
            </a:endParaRPr>
          </a:p>
          <a:p>
            <a:pPr algn="ctr"/>
            <a:endParaRPr lang="en-US" sz="3200" dirty="0">
              <a:latin typeface="Times New Roman" pitchFamily="18" charset="0"/>
            </a:endParaRPr>
          </a:p>
          <a:p>
            <a:pPr algn="ctr"/>
            <a:endParaRPr lang="en-US" sz="3200" dirty="0">
              <a:latin typeface="Times New Roman" pitchFamily="18" charset="0"/>
            </a:endParaRPr>
          </a:p>
          <a:p>
            <a:pPr algn="ctr"/>
            <a:endParaRPr lang="en-US" sz="2500" dirty="0">
              <a:latin typeface="Times New Roman" pitchFamily="18" charset="0"/>
            </a:endParaRPr>
          </a:p>
          <a:p>
            <a:pPr algn="ctr"/>
            <a:r>
              <a:rPr lang="en-US" sz="3200" b="1" dirty="0"/>
              <a:t>Lower </a:t>
            </a:r>
            <a:r>
              <a:rPr lang="en-US" sz="3200" b="1" dirty="0" smtClean="0"/>
              <a:t>Anchor = Informal Ideas</a:t>
            </a:r>
            <a:endParaRPr lang="en-US" sz="3200" b="1" dirty="0"/>
          </a:p>
          <a:p>
            <a:pPr algn="ctr"/>
            <a:r>
              <a:rPr lang="en-US" sz="3200" dirty="0"/>
              <a:t>How children think and </a:t>
            </a:r>
          </a:p>
          <a:p>
            <a:pPr algn="ctr"/>
            <a:r>
              <a:rPr lang="en-US" sz="3200" dirty="0"/>
              <a:t>make sense of the world</a:t>
            </a:r>
          </a:p>
        </p:txBody>
      </p:sp>
      <p:sp>
        <p:nvSpPr>
          <p:cNvPr id="33808" name="AutoShape 16"/>
          <p:cNvSpPr>
            <a:spLocks noChangeArrowheads="1"/>
          </p:cNvSpPr>
          <p:nvPr/>
        </p:nvSpPr>
        <p:spPr bwMode="auto">
          <a:xfrm>
            <a:off x="4343400" y="3429000"/>
            <a:ext cx="457200" cy="1600200"/>
          </a:xfrm>
          <a:prstGeom prst="upArrow">
            <a:avLst>
              <a:gd name="adj1" fmla="val 50000"/>
              <a:gd name="adj2" fmla="val 8750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14" name="Rectangle 3"/>
          <p:cNvSpPr>
            <a:spLocks noGrp="1" noChangeArrowheads="1"/>
          </p:cNvSpPr>
          <p:nvPr>
            <p:ph type="title"/>
          </p:nvPr>
        </p:nvSpPr>
        <p:spPr>
          <a:xfrm>
            <a:off x="381000" y="457200"/>
            <a:ext cx="8763000" cy="1143000"/>
          </a:xfrm>
        </p:spPr>
        <p:txBody>
          <a:bodyPr>
            <a:noAutofit/>
          </a:bodyPr>
          <a:lstStyle/>
          <a:p>
            <a:pPr algn="l"/>
            <a:r>
              <a:rPr lang="en-US" sz="4300" dirty="0" smtClean="0">
                <a:latin typeface="Tahoma" pitchFamily="34" charset="0"/>
                <a:ea typeface="Tahoma" pitchFamily="34" charset="0"/>
                <a:cs typeface="Tahoma" pitchFamily="34" charset="0"/>
              </a:rPr>
              <a:t>Learning Progressions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title"/>
          </p:nvPr>
        </p:nvSpPr>
        <p:spPr>
          <a:xfrm>
            <a:off x="277813" y="214313"/>
            <a:ext cx="7081837" cy="1371600"/>
          </a:xfrm>
        </p:spPr>
        <p:txBody>
          <a:bodyPr>
            <a:noAutofit/>
          </a:bodyPr>
          <a:lstStyle/>
          <a:p>
            <a:r>
              <a:rPr lang="en-US" sz="4300" dirty="0" smtClean="0">
                <a:latin typeface="Tahoma" pitchFamily="34" charset="0"/>
                <a:ea typeface="Tahoma" pitchFamily="34" charset="0"/>
                <a:cs typeface="Tahoma" pitchFamily="34" charset="0"/>
              </a:rPr>
              <a:t>The Loop Diagram</a:t>
            </a:r>
          </a:p>
        </p:txBody>
      </p:sp>
      <p:pic>
        <p:nvPicPr>
          <p:cNvPr id="3075" name="Object 1"/>
          <p:cNvPicPr>
            <a:picLocks noChangeArrowheads="1"/>
          </p:cNvPicPr>
          <p:nvPr/>
        </p:nvPicPr>
        <p:blipFill>
          <a:blip r:embed="rId3" cstate="print"/>
          <a:srcRect t="-1923" b="-1068"/>
          <a:stretch>
            <a:fillRect/>
          </a:stretch>
        </p:blipFill>
        <p:spPr bwMode="auto">
          <a:xfrm>
            <a:off x="990600" y="1676400"/>
            <a:ext cx="728821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Foci	</a:t>
            </a:r>
            <a:endParaRPr lang="en-US" dirty="0"/>
          </a:p>
        </p:txBody>
      </p:sp>
      <p:sp>
        <p:nvSpPr>
          <p:cNvPr id="3" name="Content Placeholder 2"/>
          <p:cNvSpPr>
            <a:spLocks noGrp="1"/>
          </p:cNvSpPr>
          <p:nvPr>
            <p:ph idx="1"/>
          </p:nvPr>
        </p:nvSpPr>
        <p:spPr/>
        <p:txBody>
          <a:bodyPr/>
          <a:lstStyle/>
          <a:p>
            <a:r>
              <a:rPr lang="en-US" dirty="0" smtClean="0"/>
              <a:t>Water moving through connected systems</a:t>
            </a:r>
          </a:p>
          <a:p>
            <a:pPr lvl="1"/>
            <a:r>
              <a:rPr lang="en-US" dirty="0" smtClean="0"/>
              <a:t>Natural (atmospheric, surface, soil/groundwater, biotic)</a:t>
            </a:r>
          </a:p>
          <a:p>
            <a:pPr lvl="1"/>
            <a:r>
              <a:rPr lang="en-US" dirty="0" smtClean="0"/>
              <a:t>Human-engineered</a:t>
            </a:r>
          </a:p>
          <a:p>
            <a:r>
              <a:rPr lang="en-US" dirty="0" smtClean="0"/>
              <a:t>Substances in water moving through connected systems</a:t>
            </a:r>
          </a:p>
          <a:p>
            <a:pPr lvl="1"/>
            <a:r>
              <a:rPr lang="en-US" dirty="0" smtClean="0"/>
              <a:t>Mixing</a:t>
            </a:r>
          </a:p>
          <a:p>
            <a:pPr lvl="1"/>
            <a:r>
              <a:rPr lang="en-US" dirty="0" smtClean="0"/>
              <a:t>Moving</a:t>
            </a:r>
          </a:p>
          <a:p>
            <a:pPr lvl="1"/>
            <a:r>
              <a:rPr lang="en-US" dirty="0" err="1" smtClean="0"/>
              <a:t>Unmixing</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381000"/>
            <a:ext cx="8229600" cy="1143000"/>
          </a:xfrm>
          <a:ln/>
        </p:spPr>
        <p:txBody>
          <a:bodyPr>
            <a:normAutofit/>
          </a:bodyPr>
          <a:lstStyle/>
          <a:p>
            <a:r>
              <a:rPr lang="en-US" sz="4500" dirty="0" smtClean="0"/>
              <a:t>Developing a Learning Progression</a:t>
            </a:r>
            <a:endParaRPr lang="en-US" sz="4500" dirty="0"/>
          </a:p>
        </p:txBody>
      </p:sp>
      <p:grpSp>
        <p:nvGrpSpPr>
          <p:cNvPr id="2" name="Group 2"/>
          <p:cNvGrpSpPr>
            <a:grpSpLocks/>
          </p:cNvGrpSpPr>
          <p:nvPr/>
        </p:nvGrpSpPr>
        <p:grpSpPr bwMode="auto">
          <a:xfrm>
            <a:off x="2916660" y="2393157"/>
            <a:ext cx="3366492" cy="2520404"/>
            <a:chOff x="0" y="0"/>
            <a:chExt cx="3016" cy="2258"/>
          </a:xfrm>
        </p:grpSpPr>
        <p:sp>
          <p:nvSpPr>
            <p:cNvPr id="27651" name="AutoShape 3"/>
            <p:cNvSpPr>
              <a:spLocks/>
            </p:cNvSpPr>
            <p:nvPr/>
          </p:nvSpPr>
          <p:spPr bwMode="auto">
            <a:xfrm rot="10800000" flipH="1">
              <a:off x="146" y="200"/>
              <a:ext cx="2752" cy="1944"/>
            </a:xfrm>
            <a:prstGeom prst="triangle">
              <a:avLst>
                <a:gd name="adj" fmla="val 50000"/>
              </a:avLst>
            </a:prstGeom>
            <a:blipFill dpi="0" rotWithShape="0">
              <a:blip r:embed="rId3" cstate="print"/>
              <a:srcRect/>
              <a:tile tx="0" ty="0" sx="100000" sy="100000" flip="none" algn="tl"/>
            </a:blipFill>
            <a:ln w="12700" cap="flat">
              <a:noFill/>
              <a:miter lim="800000"/>
              <a:headEnd type="none" w="med" len="med"/>
              <a:tailEnd type="none" w="med" len="med"/>
            </a:ln>
          </p:spPr>
          <p:txBody>
            <a:bodyPr lIns="0" tIns="0" rIns="0" bIns="0">
              <a:prstTxWarp prst="textNoShape">
                <a:avLst/>
              </a:prstTxWarp>
            </a:bodyPr>
            <a:lstStyle/>
            <a:p>
              <a:endParaRPr lang="en-US"/>
            </a:p>
          </p:txBody>
        </p:sp>
        <p:sp>
          <p:nvSpPr>
            <p:cNvPr id="27652" name="Line 4"/>
            <p:cNvSpPr>
              <a:spLocks noChangeShapeType="1"/>
            </p:cNvSpPr>
            <p:nvPr/>
          </p:nvSpPr>
          <p:spPr bwMode="auto">
            <a:xfrm>
              <a:off x="0" y="320"/>
              <a:ext cx="1343" cy="1909"/>
            </a:xfrm>
            <a:prstGeom prst="line">
              <a:avLst/>
            </a:prstGeom>
            <a:noFill/>
            <a:ln w="38100" cap="flat">
              <a:solidFill>
                <a:srgbClr val="BBA067"/>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7653" name="Line 5"/>
            <p:cNvSpPr>
              <a:spLocks noChangeShapeType="1"/>
            </p:cNvSpPr>
            <p:nvPr/>
          </p:nvSpPr>
          <p:spPr bwMode="auto">
            <a:xfrm rot="10800000" flipH="1">
              <a:off x="1693" y="360"/>
              <a:ext cx="1323" cy="1898"/>
            </a:xfrm>
            <a:prstGeom prst="line">
              <a:avLst/>
            </a:prstGeom>
            <a:noFill/>
            <a:ln w="38100" cap="flat">
              <a:solidFill>
                <a:srgbClr val="BBA067"/>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7654" name="Line 6"/>
            <p:cNvSpPr>
              <a:spLocks noChangeShapeType="1"/>
            </p:cNvSpPr>
            <p:nvPr/>
          </p:nvSpPr>
          <p:spPr bwMode="auto">
            <a:xfrm>
              <a:off x="160" y="0"/>
              <a:ext cx="2741" cy="18"/>
            </a:xfrm>
            <a:prstGeom prst="line">
              <a:avLst/>
            </a:prstGeom>
            <a:noFill/>
            <a:ln w="38100" cap="flat">
              <a:solidFill>
                <a:srgbClr val="BBA067"/>
              </a:solidFill>
              <a:prstDash val="solid"/>
              <a:miter lim="800000"/>
              <a:headEnd type="stealth" w="med" len="med"/>
              <a:tailEnd type="none" w="med" len="med"/>
            </a:ln>
          </p:spPr>
          <p:txBody>
            <a:bodyPr lIns="0" tIns="0" rIns="0" bIns="0">
              <a:prstTxWarp prst="textNoShape">
                <a:avLst/>
              </a:prstTxWarp>
            </a:bodyPr>
            <a:lstStyle/>
            <a:p>
              <a:endParaRPr lang="en-US"/>
            </a:p>
          </p:txBody>
        </p:sp>
      </p:grpSp>
      <p:sp>
        <p:nvSpPr>
          <p:cNvPr id="27655" name="Rectangle 7"/>
          <p:cNvSpPr>
            <a:spLocks/>
          </p:cNvSpPr>
          <p:nvPr/>
        </p:nvSpPr>
        <p:spPr bwMode="auto">
          <a:xfrm>
            <a:off x="498946" y="1991320"/>
            <a:ext cx="2527102" cy="110728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700" dirty="0">
                <a:solidFill>
                  <a:schemeClr val="tx1">
                    <a:alpha val="80000"/>
                  </a:schemeClr>
                </a:solidFill>
                <a:effectLst>
                  <a:outerShdw blurRad="38100" dist="38100" dir="2700000" algn="tl">
                    <a:srgbClr val="000000"/>
                  </a:outerShdw>
                </a:effectLst>
                <a:ea typeface="Hoefler Text" charset="0"/>
                <a:cs typeface="Hoefler Text" charset="0"/>
              </a:rPr>
              <a:t>ASSESSMENTS: </a:t>
            </a:r>
          </a:p>
          <a:p>
            <a:r>
              <a:rPr lang="en-US" sz="1700" dirty="0">
                <a:solidFill>
                  <a:schemeClr val="tx1">
                    <a:alpha val="80000"/>
                  </a:schemeClr>
                </a:solidFill>
                <a:effectLst>
                  <a:outerShdw blurRad="38100" dist="38100" dir="2700000" algn="tl">
                    <a:srgbClr val="000000"/>
                  </a:outerShdw>
                </a:effectLst>
                <a:ea typeface="Hoefler Text" charset="0"/>
                <a:cs typeface="Hoefler Text" charset="0"/>
              </a:rPr>
              <a:t>Develop/revise interview protocol and written assessment items; Collect data</a:t>
            </a:r>
          </a:p>
        </p:txBody>
      </p:sp>
      <p:sp>
        <p:nvSpPr>
          <p:cNvPr id="27656" name="Rectangle 8"/>
          <p:cNvSpPr>
            <a:spLocks/>
          </p:cNvSpPr>
          <p:nvPr/>
        </p:nvSpPr>
        <p:spPr bwMode="auto">
          <a:xfrm>
            <a:off x="2982516" y="5018485"/>
            <a:ext cx="3170039" cy="8483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700" dirty="0">
                <a:solidFill>
                  <a:schemeClr val="tx1">
                    <a:alpha val="80000"/>
                  </a:schemeClr>
                </a:solidFill>
                <a:effectLst>
                  <a:outerShdw blurRad="38100" dist="38100" dir="2700000" algn="tl">
                    <a:srgbClr val="000000"/>
                  </a:outerShdw>
                </a:effectLst>
                <a:ea typeface="Hoefler Text" charset="0"/>
                <a:cs typeface="Hoefler Text" charset="0"/>
              </a:rPr>
              <a:t>MODEL OF COGNITION: Develop/Revise Learning progression framework</a:t>
            </a:r>
          </a:p>
        </p:txBody>
      </p:sp>
      <p:sp>
        <p:nvSpPr>
          <p:cNvPr id="27657" name="Rectangle 9"/>
          <p:cNvSpPr>
            <a:spLocks/>
          </p:cNvSpPr>
          <p:nvPr/>
        </p:nvSpPr>
        <p:spPr bwMode="auto">
          <a:xfrm>
            <a:off x="6340078" y="2201168"/>
            <a:ext cx="2205633" cy="110728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700" dirty="0">
                <a:solidFill>
                  <a:schemeClr val="tx1">
                    <a:alpha val="80000"/>
                  </a:schemeClr>
                </a:solidFill>
                <a:effectLst>
                  <a:outerShdw blurRad="38100" dist="38100" dir="2700000" algn="tl">
                    <a:srgbClr val="000000"/>
                  </a:outerShdw>
                </a:effectLst>
                <a:ea typeface="Hoefler Text" charset="0"/>
                <a:cs typeface="Hoefler Text" charset="0"/>
              </a:rPr>
              <a:t>INTERPRETATION: Analyze data and identify patterns of students’ learning performances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Student Data</a:t>
            </a:r>
            <a:endParaRPr lang="en-US" dirty="0"/>
          </a:p>
        </p:txBody>
      </p:sp>
      <p:sp>
        <p:nvSpPr>
          <p:cNvPr id="3" name="Content Placeholder 2"/>
          <p:cNvSpPr>
            <a:spLocks noGrp="1"/>
          </p:cNvSpPr>
          <p:nvPr>
            <p:ph idx="1"/>
          </p:nvPr>
        </p:nvSpPr>
        <p:spPr/>
        <p:txBody>
          <a:bodyPr/>
          <a:lstStyle/>
          <a:p>
            <a:pPr>
              <a:buNone/>
            </a:pPr>
            <a:r>
              <a:rPr lang="en-US" dirty="0" smtClean="0"/>
              <a:t>For each item (Soccer  Field, River Maps, Fertilizer)</a:t>
            </a:r>
          </a:p>
          <a:p>
            <a:r>
              <a:rPr lang="en-US" dirty="0" smtClean="0"/>
              <a:t>Rank the items from least sophisticated (1 ) to most sophisticated (10).</a:t>
            </a:r>
          </a:p>
          <a:p>
            <a:r>
              <a:rPr lang="en-US" dirty="0" smtClean="0"/>
              <a:t>Group the ranked items into 3-5 groups based on common characteristics.</a:t>
            </a:r>
          </a:p>
          <a:p>
            <a:r>
              <a:rPr lang="en-US" dirty="0" smtClean="0"/>
              <a:t>Describe the characteristics of each group for each item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1861</Words>
  <Application>Microsoft Office PowerPoint</Application>
  <PresentationFormat>On-screen Show (4:3)</PresentationFormat>
  <Paragraphs>221</Paragraphs>
  <Slides>21</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Flow</vt:lpstr>
      <vt:lpstr>Slide</vt:lpstr>
      <vt:lpstr>Learning Progressions </vt:lpstr>
      <vt:lpstr>Overview</vt:lpstr>
      <vt:lpstr>Learning Progressions </vt:lpstr>
      <vt:lpstr>Helps Us Think About</vt:lpstr>
      <vt:lpstr>Learning Progressions</vt:lpstr>
      <vt:lpstr>The Loop Diagram</vt:lpstr>
      <vt:lpstr>Two Foci </vt:lpstr>
      <vt:lpstr>Developing a Learning Progression</vt:lpstr>
      <vt:lpstr>Exploring Student Data</vt:lpstr>
      <vt:lpstr>Synthesize Levels</vt:lpstr>
      <vt:lpstr>Upper Anchor: Scientific Model-Based Reasoning</vt:lpstr>
      <vt:lpstr>Lower Anchor: Force Dynamic Reasoning</vt:lpstr>
      <vt:lpstr>Levels of Achievement</vt:lpstr>
      <vt:lpstr>Recent Results*</vt:lpstr>
      <vt:lpstr>Patterns</vt:lpstr>
      <vt:lpstr>Next Steps </vt:lpstr>
      <vt:lpstr>Slide 17</vt:lpstr>
      <vt:lpstr>Slide 18</vt:lpstr>
      <vt:lpstr>Slide 19</vt:lpstr>
      <vt:lpstr>Pathways Tool</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Progressions </dc:title>
  <dc:creator>Kristin</dc:creator>
  <cp:lastModifiedBy>DCDC5</cp:lastModifiedBy>
  <cp:revision>34</cp:revision>
  <dcterms:created xsi:type="dcterms:W3CDTF">2010-05-26T02:36:43Z</dcterms:created>
  <dcterms:modified xsi:type="dcterms:W3CDTF">2011-06-29T17:32:34Z</dcterms:modified>
</cp:coreProperties>
</file>