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74"/>
  </p:notesMasterIdLst>
  <p:sldIdLst>
    <p:sldId id="256" r:id="rId2"/>
    <p:sldId id="317" r:id="rId3"/>
    <p:sldId id="326" r:id="rId4"/>
    <p:sldId id="257" r:id="rId5"/>
    <p:sldId id="305" r:id="rId6"/>
    <p:sldId id="328" r:id="rId7"/>
    <p:sldId id="378" r:id="rId8"/>
    <p:sldId id="383" r:id="rId9"/>
    <p:sldId id="379" r:id="rId10"/>
    <p:sldId id="368" r:id="rId11"/>
    <p:sldId id="380" r:id="rId12"/>
    <p:sldId id="381" r:id="rId13"/>
    <p:sldId id="318" r:id="rId14"/>
    <p:sldId id="382" r:id="rId15"/>
    <p:sldId id="319" r:id="rId16"/>
    <p:sldId id="334" r:id="rId17"/>
    <p:sldId id="335" r:id="rId18"/>
    <p:sldId id="336" r:id="rId19"/>
    <p:sldId id="337" r:id="rId20"/>
    <p:sldId id="340" r:id="rId21"/>
    <p:sldId id="385" r:id="rId22"/>
    <p:sldId id="390" r:id="rId23"/>
    <p:sldId id="345" r:id="rId24"/>
    <p:sldId id="351" r:id="rId25"/>
    <p:sldId id="367" r:id="rId26"/>
    <p:sldId id="339" r:id="rId27"/>
    <p:sldId id="347" r:id="rId28"/>
    <p:sldId id="346" r:id="rId29"/>
    <p:sldId id="341" r:id="rId30"/>
    <p:sldId id="342" r:id="rId31"/>
    <p:sldId id="369" r:id="rId32"/>
    <p:sldId id="357" r:id="rId33"/>
    <p:sldId id="364" r:id="rId34"/>
    <p:sldId id="358" r:id="rId35"/>
    <p:sldId id="359" r:id="rId36"/>
    <p:sldId id="365" r:id="rId37"/>
    <p:sldId id="366" r:id="rId38"/>
    <p:sldId id="389" r:id="rId39"/>
    <p:sldId id="370" r:id="rId40"/>
    <p:sldId id="371" r:id="rId41"/>
    <p:sldId id="349" r:id="rId42"/>
    <p:sldId id="350" r:id="rId43"/>
    <p:sldId id="386" r:id="rId44"/>
    <p:sldId id="391" r:id="rId45"/>
    <p:sldId id="258" r:id="rId46"/>
    <p:sldId id="284" r:id="rId47"/>
    <p:sldId id="304" r:id="rId48"/>
    <p:sldId id="262" r:id="rId49"/>
    <p:sldId id="261" r:id="rId50"/>
    <p:sldId id="263" r:id="rId51"/>
    <p:sldId id="264" r:id="rId52"/>
    <p:sldId id="274" r:id="rId53"/>
    <p:sldId id="275" r:id="rId54"/>
    <p:sldId id="276" r:id="rId55"/>
    <p:sldId id="283" r:id="rId56"/>
    <p:sldId id="278" r:id="rId57"/>
    <p:sldId id="277" r:id="rId58"/>
    <p:sldId id="329" r:id="rId59"/>
    <p:sldId id="330" r:id="rId60"/>
    <p:sldId id="331" r:id="rId61"/>
    <p:sldId id="332" r:id="rId62"/>
    <p:sldId id="286" r:id="rId63"/>
    <p:sldId id="287" r:id="rId64"/>
    <p:sldId id="288" r:id="rId65"/>
    <p:sldId id="289" r:id="rId66"/>
    <p:sldId id="290" r:id="rId67"/>
    <p:sldId id="299" r:id="rId68"/>
    <p:sldId id="300" r:id="rId69"/>
    <p:sldId id="301" r:id="rId70"/>
    <p:sldId id="321" r:id="rId71"/>
    <p:sldId id="313" r:id="rId72"/>
    <p:sldId id="280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75" d="100"/>
          <a:sy n="75" d="100"/>
        </p:scale>
        <p:origin x="-72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E9782D-AACF-4A5D-89E5-CEE375ED03D2}" type="datetimeFigureOut">
              <a:rPr lang="en-US"/>
              <a:pPr>
                <a:defRPr/>
              </a:pPr>
              <a:t>7/19/2012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D2E1B0-89A7-43E3-BFD6-27418CCC3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005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April 4, 2010,</a:t>
            </a:r>
            <a:r>
              <a:rPr lang="en-US" baseline="0" dirty="0" smtClean="0"/>
              <a:t> 7.2-magnitude Earthquake, 19mi south of Mexicali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D2E1B0-89A7-43E3-BFD6-27418CCC3F6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C45A7F-D5C3-4BA3-8A18-E4EAA0C046D9}" type="slidenum">
              <a:rPr lang="en-US"/>
              <a:pPr/>
              <a:t>31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growing season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BOR: objectives to establish dense trees from native seed taking into account costs and irrigation schedule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B2A1F3-D34F-44C7-B6E8-CB85C2FA61DC}" type="slidenum">
              <a:rPr lang="en-US" sz="1200" smtClean="0"/>
              <a:pPr eaLnBrk="1" hangingPunct="1"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Why establish trees at high densities?  Competitive exclusion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3D7D64-8C43-4C9D-B526-9181CABC016E}" type="slidenum">
              <a:rPr lang="en-US" sz="1200" smtClean="0"/>
              <a:pPr eaLnBrk="1" hangingPunct="1"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8DA591-5063-48BE-A38F-D5B3574D63CE}" type="slidenum">
              <a:rPr lang="en-US" sz="1200" smtClean="0"/>
              <a:pPr eaLnBrk="1" hangingPunct="1"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536682F-1BFF-4C83-8488-E8C35196FE1C}" type="slidenum">
              <a:rPr lang="en-US" sz="1200" smtClean="0"/>
              <a:pPr eaLnBrk="1" hangingPunct="1"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75CA6-8E79-4B8B-8A74-BBC7568E2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6116F-ED6C-4FB3-8758-64FD6F2CB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CC71C-D6CF-43D7-BDF9-164758600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11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889000"/>
            <a:ext cx="8885237" cy="1155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59313" y="2116138"/>
            <a:ext cx="4371975" cy="4135437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4F55-48D4-4ABF-AE71-33B0A35AD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7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B54AE-1034-4E52-9C93-499C25C91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9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0CA2-250D-4E5F-8D56-6E3976BF1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30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4AE4-E920-4E34-91C3-A93E885BD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5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D3F3A-389A-4EE8-8C70-CB1734334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4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B4F0-4D7B-4BE9-8C76-7DB4D5C15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24829-4D99-4B95-8801-081CB500F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5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A5DF4-13C3-4DCA-BA77-5F0DD13EB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6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063DB-E86B-40AC-A9CA-3F994B6C9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87000">
              <a:srgbClr val="009088"/>
            </a:gs>
            <a:gs pos="99001">
              <a:srgbClr val="0070C0"/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BF7BF0-54F4-48D8-A0CD-CAB078E36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gif"/><Relationship Id="rId4" Type="http://schemas.openxmlformats.org/officeDocument/2006/relationships/hyperlink" Target="http://www.lcrmscp.gov/index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ndsey\Desktop\Dan\Iphone\IMG_04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23813"/>
            <a:ext cx="8077200" cy="97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315200" cy="2133600"/>
          </a:xfrm>
          <a:solidFill>
            <a:schemeClr val="bg1">
              <a:alpha val="47842"/>
            </a:schemeClr>
          </a:solidFill>
        </p:spPr>
        <p:txBody>
          <a:bodyPr/>
          <a:lstStyle/>
          <a:p>
            <a:pPr eaLnBrk="1" hangingPunct="1"/>
            <a:r>
              <a:rPr lang="en-US" b="1" dirty="0" smtClean="0"/>
              <a:t>River Restoration</a:t>
            </a:r>
            <a:br>
              <a:rPr lang="en-US" b="1" dirty="0" smtClean="0"/>
            </a:br>
            <a:r>
              <a:rPr lang="en-US" b="1" dirty="0" smtClean="0"/>
              <a:t>in the 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Century: Learning from the Colorado River</a:t>
            </a:r>
          </a:p>
        </p:txBody>
      </p:sp>
      <p:sp>
        <p:nvSpPr>
          <p:cNvPr id="2052" name="Text Box 1028"/>
          <p:cNvSpPr txBox="1">
            <a:spLocks noChangeArrowheads="1"/>
          </p:cNvSpPr>
          <p:nvPr/>
        </p:nvSpPr>
        <p:spPr bwMode="auto">
          <a:xfrm>
            <a:off x="1981200" y="6084152"/>
            <a:ext cx="35642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200" b="1" dirty="0"/>
              <a:t>Daniel Bunting </a:t>
            </a:r>
            <a:r>
              <a:rPr lang="en-US" sz="2200" b="1" dirty="0" smtClean="0"/>
              <a:t>–</a:t>
            </a:r>
          </a:p>
          <a:p>
            <a:pPr eaLnBrk="1" hangingPunct="1"/>
            <a:r>
              <a:rPr lang="en-US" sz="2200" b="1" dirty="0" smtClean="0"/>
              <a:t>(</a:t>
            </a:r>
            <a:r>
              <a:rPr lang="en-US" sz="2200" b="1" dirty="0"/>
              <a:t>PhD) University of Arizona</a:t>
            </a:r>
          </a:p>
        </p:txBody>
      </p:sp>
      <p:sp>
        <p:nvSpPr>
          <p:cNvPr id="2053" name="Subtitle 1"/>
          <p:cNvSpPr>
            <a:spLocks noGrp="1"/>
          </p:cNvSpPr>
          <p:nvPr>
            <p:ph type="subTitle" idx="1"/>
          </p:nvPr>
        </p:nvSpPr>
        <p:spPr>
          <a:xfrm>
            <a:off x="419100" y="-26988"/>
            <a:ext cx="8305800" cy="2057401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effectLst>
                  <a:innerShdw blurRad="63500" dist="50800" dir="18900000">
                    <a:prstClr val="black"/>
                  </a:innerShdw>
                </a:effectLst>
              </a:rPr>
              <a:t>Advanced Water Education Workshop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714" y="228600"/>
            <a:ext cx="6248400" cy="1143000"/>
          </a:xfrm>
        </p:spPr>
        <p:txBody>
          <a:bodyPr/>
          <a:lstStyle/>
          <a:p>
            <a:r>
              <a:rPr lang="en-US" dirty="0" smtClean="0"/>
              <a:t>Lower Colorado River</a:t>
            </a:r>
            <a:br>
              <a:rPr lang="en-US" dirty="0" smtClean="0"/>
            </a:br>
            <a:r>
              <a:rPr lang="en-US" dirty="0" smtClean="0"/>
              <a:t> – Lake Havasu, Parker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74874"/>
            <a:ext cx="3929063" cy="26146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6" y="4070437"/>
            <a:ext cx="4310063" cy="24209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indsey\Desktop\Dan\Iphone\IMG_0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3857861" cy="28814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08211"/>
            <a:ext cx="3755568" cy="282084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3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8885237" cy="1155700"/>
          </a:xfrm>
        </p:spPr>
        <p:txBody>
          <a:bodyPr/>
          <a:lstStyle/>
          <a:p>
            <a:pPr eaLnBrk="1" hangingPunct="1"/>
            <a:r>
              <a:rPr lang="en-US" dirty="0" smtClean="0"/>
              <a:t>Colorado River Aqueduct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7729538" cy="43592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51585"/>
            <a:ext cx="2667000" cy="17747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066800"/>
            <a:ext cx="3617118" cy="24338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219200"/>
            <a:ext cx="390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Construction completed: 1939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1" y="5256963"/>
            <a:ext cx="2283618" cy="15139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32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27669"/>
            <a:ext cx="8885237" cy="11557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Central Arizona Project</a:t>
            </a:r>
            <a:br>
              <a:rPr lang="en-US" dirty="0" smtClean="0"/>
            </a:br>
            <a:r>
              <a:rPr lang="en-US" dirty="0" smtClean="0"/>
              <a:t> (CAP)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729538" cy="4360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7662"/>
            <a:ext cx="2598420" cy="324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1021704"/>
            <a:ext cx="4027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Construction completed: 1990s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14240"/>
            <a:ext cx="2533650" cy="18580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7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0"/>
            <a:ext cx="8885237" cy="1155700"/>
          </a:xfrm>
        </p:spPr>
        <p:txBody>
          <a:bodyPr/>
          <a:lstStyle/>
          <a:p>
            <a:pPr eaLnBrk="1" hangingPunct="1"/>
            <a:r>
              <a:rPr lang="en-US" dirty="0" smtClean="0"/>
              <a:t>Lower Colorado River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533983" cy="28526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58" y="3505200"/>
            <a:ext cx="4064000" cy="304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58" y="1524000"/>
            <a:ext cx="5351450" cy="35052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8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3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28600"/>
            <a:ext cx="6705600" cy="1143000"/>
          </a:xfrm>
        </p:spPr>
        <p:txBody>
          <a:bodyPr/>
          <a:lstStyle/>
          <a:p>
            <a:r>
              <a:rPr lang="en-US" dirty="0" smtClean="0"/>
              <a:t>Morelos Dam, Mexico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7277100" cy="4676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276600" cy="28927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572000" y="1117599"/>
            <a:ext cx="32608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bg1"/>
                </a:solidFill>
              </a:rPr>
              <a:t>Completed - </a:t>
            </a:r>
            <a:r>
              <a:rPr lang="en-US" sz="3200" b="1" dirty="0" smtClean="0">
                <a:solidFill>
                  <a:schemeClr val="bg1"/>
                </a:solidFill>
              </a:rPr>
              <a:t>1950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9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9525"/>
            <a:ext cx="8885237" cy="1155700"/>
          </a:xfrm>
        </p:spPr>
        <p:txBody>
          <a:bodyPr/>
          <a:lstStyle/>
          <a:p>
            <a:pPr eaLnBrk="1" hangingPunct="1"/>
            <a:r>
              <a:rPr lang="en-US" dirty="0" smtClean="0"/>
              <a:t>Colorado River in Mexico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91538" cy="53959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91001" y="2895600"/>
            <a:ext cx="4381500" cy="3248025"/>
            <a:chOff x="4191001" y="2895600"/>
            <a:chExt cx="4381500" cy="3248025"/>
          </a:xfrm>
          <a:effectLst>
            <a:glow rad="228600">
              <a:schemeClr val="accent1">
                <a:satMod val="175000"/>
                <a:alpha val="75000"/>
              </a:schemeClr>
            </a:glow>
          </a:effectLst>
        </p:grpSpPr>
        <p:pic>
          <p:nvPicPr>
            <p:cNvPr id="798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1" y="2895600"/>
              <a:ext cx="4381500" cy="324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160291" y="5821800"/>
              <a:ext cx="1385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Photo by Pete McBride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5800" y="1295400"/>
            <a:ext cx="4298576" cy="2813878"/>
            <a:chOff x="685800" y="1295400"/>
            <a:chExt cx="4298576" cy="2813878"/>
          </a:xfrm>
        </p:grpSpPr>
        <p:pic>
          <p:nvPicPr>
            <p:cNvPr id="798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295400"/>
              <a:ext cx="4267200" cy="2813878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75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599060" y="3862668"/>
              <a:ext cx="1385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1"/>
                  </a:solidFill>
                </a:rPr>
                <a:t>Photo by Pete McBride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4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run a huge river dry?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Water is </a:t>
            </a:r>
            <a:r>
              <a:rPr lang="en-US" dirty="0" err="1" smtClean="0"/>
              <a:t>overallocated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7.5 </a:t>
            </a:r>
            <a:r>
              <a:rPr lang="en-US" dirty="0" err="1" smtClean="0"/>
              <a:t>maf</a:t>
            </a:r>
            <a:r>
              <a:rPr lang="en-US" dirty="0" smtClean="0"/>
              <a:t> Upper Basin States</a:t>
            </a:r>
          </a:p>
          <a:p>
            <a:r>
              <a:rPr lang="en-US" dirty="0" smtClean="0"/>
              <a:t>7.5 </a:t>
            </a:r>
            <a:r>
              <a:rPr lang="en-US" dirty="0" err="1" smtClean="0"/>
              <a:t>maf</a:t>
            </a:r>
            <a:r>
              <a:rPr lang="en-US" dirty="0" smtClean="0"/>
              <a:t> Lower Basin States</a:t>
            </a:r>
          </a:p>
          <a:p>
            <a:r>
              <a:rPr lang="en-US" dirty="0" smtClean="0"/>
              <a:t>1.5 </a:t>
            </a:r>
            <a:r>
              <a:rPr lang="en-US" dirty="0" err="1" smtClean="0"/>
              <a:t>maf</a:t>
            </a:r>
            <a:r>
              <a:rPr lang="en-US" dirty="0" smtClean="0"/>
              <a:t> Mexico</a:t>
            </a:r>
          </a:p>
          <a:p>
            <a:endParaRPr lang="en-US" dirty="0" smtClean="0"/>
          </a:p>
          <a:p>
            <a:r>
              <a:rPr lang="en-US" dirty="0" smtClean="0"/>
              <a:t>16.5 total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16.1 </a:t>
            </a:r>
            <a:r>
              <a:rPr lang="en-US" dirty="0" err="1" smtClean="0"/>
              <a:t>maf</a:t>
            </a:r>
            <a:r>
              <a:rPr lang="en-US" dirty="0" smtClean="0"/>
              <a:t> estimated from 1905-1922</a:t>
            </a:r>
          </a:p>
          <a:p>
            <a:endParaRPr lang="en-US" dirty="0"/>
          </a:p>
          <a:p>
            <a:r>
              <a:rPr lang="en-US" dirty="0"/>
              <a:t>12.4 </a:t>
            </a:r>
            <a:r>
              <a:rPr lang="en-US" dirty="0" err="1"/>
              <a:t>maf</a:t>
            </a:r>
            <a:r>
              <a:rPr lang="en-US" dirty="0"/>
              <a:t> estimated from 1895-2003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Minimum 3.8 </a:t>
            </a:r>
            <a:r>
              <a:rPr lang="en-US" dirty="0" err="1" smtClean="0"/>
              <a:t>maf</a:t>
            </a:r>
            <a:r>
              <a:rPr lang="en-US" dirty="0" smtClean="0"/>
              <a:t> (2002) </a:t>
            </a:r>
          </a:p>
          <a:p>
            <a:r>
              <a:rPr lang="en-US" dirty="0" smtClean="0"/>
              <a:t>Maximum 22.2 </a:t>
            </a:r>
            <a:r>
              <a:rPr lang="en-US" dirty="0" err="1" smtClean="0"/>
              <a:t>maf</a:t>
            </a:r>
            <a:r>
              <a:rPr lang="en-US" dirty="0" smtClean="0"/>
              <a:t> (1984)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24100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~70% of the Colorado River water is used for agriculture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457200"/>
            <a:ext cx="8885237" cy="1155700"/>
          </a:xfrm>
        </p:spPr>
        <p:txBody>
          <a:bodyPr/>
          <a:lstStyle/>
          <a:p>
            <a:pPr eaLnBrk="1" hangingPunct="1"/>
            <a:r>
              <a:rPr lang="en-US" smtClean="0"/>
              <a:t>Agricultural Use on Floodplains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1576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6" y="1600200"/>
            <a:ext cx="3446804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90600" y="1562100"/>
            <a:ext cx="2048498" cy="4381500"/>
            <a:chOff x="990600" y="1562100"/>
            <a:chExt cx="2048498" cy="4381500"/>
          </a:xfrm>
        </p:grpSpPr>
        <p:sp>
          <p:nvSpPr>
            <p:cNvPr id="2" name="Oval 1"/>
            <p:cNvSpPr/>
            <p:nvPr/>
          </p:nvSpPr>
          <p:spPr>
            <a:xfrm>
              <a:off x="990600" y="5562600"/>
              <a:ext cx="381000" cy="3810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752600" y="3924300"/>
              <a:ext cx="381000" cy="3810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658098" y="1562100"/>
              <a:ext cx="381000" cy="3810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8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594995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938713" y="6146800"/>
            <a:ext cx="1281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/>
              <a:t>Photo by nhigh</a:t>
            </a:r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9525"/>
            <a:ext cx="4210050" cy="33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962400"/>
            <a:ext cx="26828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3605213" cy="24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8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52912" y="4436606"/>
            <a:ext cx="4953000" cy="350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Soil/Nutrient Cycling</a:t>
            </a:r>
          </a:p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Climate Stability</a:t>
            </a:r>
          </a:p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Maintains Biodiversity</a:t>
            </a:r>
          </a:p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Benefits Wildlife</a:t>
            </a:r>
          </a:p>
          <a:p>
            <a:pPr marL="457200" lvl="1" indent="0">
              <a:buFont typeface="Arial" charset="0"/>
              <a:buNone/>
            </a:pPr>
            <a:endParaRPr lang="en-US" sz="3200" b="1" dirty="0" smtClean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6212" y="934037"/>
            <a:ext cx="4038600" cy="350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Water supply</a:t>
            </a:r>
          </a:p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Pollution Control</a:t>
            </a:r>
          </a:p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Hydropower</a:t>
            </a:r>
          </a:p>
          <a:p>
            <a:pPr lvl="1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Recreation</a:t>
            </a:r>
          </a:p>
          <a:p>
            <a:pPr marL="457200" lvl="1" indent="0">
              <a:buFont typeface="Arial" charset="0"/>
              <a:buNone/>
            </a:pPr>
            <a:endParaRPr lang="en-US" sz="3200" b="1" dirty="0" smtClean="0"/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Desert Riparian Zones</a:t>
            </a:r>
          </a:p>
        </p:txBody>
      </p:sp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462279"/>
            <a:ext cx="3600450" cy="2188333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3240837" cy="1916989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62200"/>
            <a:ext cx="3352800" cy="180173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43" y="3387658"/>
            <a:ext cx="3257550" cy="187135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/>
          <a:lstStyle/>
          <a:p>
            <a:r>
              <a:rPr lang="en-US" dirty="0" smtClean="0"/>
              <a:t>Lower Colorado River –</a:t>
            </a:r>
            <a:br>
              <a:rPr lang="en-US" dirty="0" smtClean="0"/>
            </a:br>
            <a:r>
              <a:rPr lang="en-US" dirty="0" smtClean="0"/>
              <a:t> Multi-Species Conservation Program</a:t>
            </a:r>
          </a:p>
        </p:txBody>
      </p:sp>
      <p:pic>
        <p:nvPicPr>
          <p:cNvPr id="33796" name="Picture 6" descr="backwa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362200"/>
            <a:ext cx="2490473" cy="170946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507224" y="1658937"/>
            <a:ext cx="4364992" cy="3910013"/>
            <a:chOff x="4343400" y="1658937"/>
            <a:chExt cx="4671307" cy="4214813"/>
          </a:xfrm>
        </p:grpSpPr>
        <p:pic>
          <p:nvPicPr>
            <p:cNvPr id="33795" name="Picture 5" descr="lcrmscp_image-backwate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658937"/>
              <a:ext cx="4648200" cy="4214813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797" name="TextBox 2"/>
            <p:cNvSpPr txBox="1">
              <a:spLocks noChangeArrowheads="1"/>
            </p:cNvSpPr>
            <p:nvPr/>
          </p:nvSpPr>
          <p:spPr bwMode="auto">
            <a:xfrm>
              <a:off x="7691718" y="1662486"/>
              <a:ext cx="1322989" cy="298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 dirty="0" smtClean="0"/>
                <a:t>Photo </a:t>
              </a:r>
              <a:r>
                <a:rPr lang="en-US" sz="1200" dirty="0"/>
                <a:t>from BOR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7200" y="1656868"/>
            <a:ext cx="3408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50-yr, $626 million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057781"/>
            <a:ext cx="92964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Habitat Creation: 5,940 </a:t>
            </a:r>
            <a:r>
              <a:rPr lang="en-US" sz="2300" dirty="0"/>
              <a:t>acres of </a:t>
            </a:r>
            <a:r>
              <a:rPr lang="en-US" sz="2300" dirty="0" smtClean="0"/>
              <a:t>cottonwood-willow;1,320 </a:t>
            </a:r>
            <a:r>
              <a:rPr lang="en-US" sz="2300" dirty="0"/>
              <a:t>acres of </a:t>
            </a:r>
            <a:endParaRPr lang="en-US" sz="2300" dirty="0" smtClean="0"/>
          </a:p>
          <a:p>
            <a:r>
              <a:rPr lang="en-US" sz="2300" dirty="0" smtClean="0"/>
              <a:t>     honey mesquite; 512 </a:t>
            </a:r>
            <a:r>
              <a:rPr lang="en-US" sz="2300" dirty="0"/>
              <a:t>acres of </a:t>
            </a:r>
            <a:r>
              <a:rPr lang="en-US" sz="2300" dirty="0" smtClean="0"/>
              <a:t>marsh; and </a:t>
            </a:r>
            <a:r>
              <a:rPr lang="en-US" sz="2300" dirty="0"/>
              <a:t>360 acres of </a:t>
            </a:r>
            <a:r>
              <a:rPr lang="en-US" sz="2300" dirty="0" smtClean="0"/>
              <a:t>backwater habitat</a:t>
            </a:r>
            <a:endParaRPr lang="en-US" sz="23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153451"/>
            <a:ext cx="452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26 federally listed endangered, threatened, or sensitive species</a:t>
            </a:r>
            <a:endParaRPr lang="en-US" sz="2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38331"/>
            <a:ext cx="2362200" cy="1543381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76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Restoration vs. Rehabilitation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0" y="15240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REHABILITATION</a:t>
            </a:r>
          </a:p>
          <a:p>
            <a:endParaRPr lang="en-US" sz="1200" dirty="0"/>
          </a:p>
          <a:p>
            <a:r>
              <a:rPr lang="en-US" dirty="0" smtClean="0"/>
              <a:t>Can we make improvements from current conditions?</a:t>
            </a:r>
          </a:p>
          <a:p>
            <a:endParaRPr lang="en-US" sz="1200" dirty="0"/>
          </a:p>
          <a:p>
            <a:r>
              <a:rPr lang="en-US" dirty="0" smtClean="0"/>
              <a:t>Is it sustainable?</a:t>
            </a:r>
          </a:p>
          <a:p>
            <a:endParaRPr lang="en-US" sz="1200" dirty="0"/>
          </a:p>
          <a:p>
            <a:r>
              <a:rPr lang="en-US" dirty="0" smtClean="0"/>
              <a:t>What is the ecological value?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524000"/>
            <a:ext cx="38100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TRUE RESTORATION</a:t>
            </a:r>
          </a:p>
          <a:p>
            <a:endParaRPr lang="en-US" sz="1200" dirty="0"/>
          </a:p>
          <a:p>
            <a:r>
              <a:rPr lang="en-US" dirty="0"/>
              <a:t>Can we bring back </a:t>
            </a:r>
            <a:r>
              <a:rPr lang="en-US" dirty="0" err="1"/>
              <a:t>hydroecological</a:t>
            </a:r>
            <a:r>
              <a:rPr lang="en-US" dirty="0"/>
              <a:t> processes?</a:t>
            </a:r>
          </a:p>
          <a:p>
            <a:endParaRPr lang="en-US" sz="1200" dirty="0" smtClean="0"/>
          </a:p>
          <a:p>
            <a:r>
              <a:rPr lang="en-US" dirty="0" smtClean="0"/>
              <a:t>Can we address the stressors responsible for river degradation?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Revegetation</a:t>
            </a:r>
            <a:r>
              <a:rPr lang="en-US" dirty="0" smtClean="0"/>
              <a:t> on Regulated 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FEASIBILITY</a:t>
            </a:r>
          </a:p>
          <a:p>
            <a:endParaRPr lang="en-US" sz="1200" dirty="0"/>
          </a:p>
          <a:p>
            <a:r>
              <a:rPr lang="en-US" dirty="0" smtClean="0"/>
              <a:t>Can we grow native riparian vegetation in the current conditions?</a:t>
            </a:r>
          </a:p>
          <a:p>
            <a:endParaRPr lang="en-US" sz="1200" dirty="0"/>
          </a:p>
          <a:p>
            <a:r>
              <a:rPr lang="en-US" dirty="0" smtClean="0"/>
              <a:t>Are there water resources to sustain healthy trees?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TECHNIQUES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dirty="0" smtClean="0"/>
              <a:t>Pole cuttings/plantings</a:t>
            </a:r>
          </a:p>
          <a:p>
            <a:endParaRPr lang="en-US" sz="1200" dirty="0" smtClean="0"/>
          </a:p>
          <a:p>
            <a:r>
              <a:rPr lang="en-US" dirty="0" smtClean="0"/>
              <a:t>Containerized  Stock</a:t>
            </a:r>
          </a:p>
          <a:p>
            <a:pPr lvl="1"/>
            <a:r>
              <a:rPr lang="en-US" dirty="0" smtClean="0"/>
              <a:t>Nursery plants in pots</a:t>
            </a:r>
          </a:p>
          <a:p>
            <a:endParaRPr lang="en-US" sz="1200" dirty="0" smtClean="0"/>
          </a:p>
          <a:p>
            <a:r>
              <a:rPr lang="en-US" dirty="0" smtClean="0"/>
              <a:t>Seeding</a:t>
            </a:r>
          </a:p>
          <a:p>
            <a:pPr lvl="1"/>
            <a:r>
              <a:rPr lang="en-US" dirty="0" err="1" smtClean="0"/>
              <a:t>Hydroseeding</a:t>
            </a:r>
            <a:endParaRPr lang="en-US" dirty="0" smtClean="0"/>
          </a:p>
          <a:p>
            <a:pPr lvl="1"/>
            <a:r>
              <a:rPr lang="en-US" dirty="0" smtClean="0"/>
              <a:t>Broadcast seeding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8" y="5100637"/>
            <a:ext cx="8456614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994"/>
            <a:ext cx="8229600" cy="1143000"/>
          </a:xfrm>
        </p:spPr>
        <p:txBody>
          <a:bodyPr/>
          <a:lstStyle/>
          <a:p>
            <a:r>
              <a:rPr lang="en-US" dirty="0" smtClean="0"/>
              <a:t>Pole Plantings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5361" y="381000"/>
            <a:ext cx="2799164" cy="4492625"/>
            <a:chOff x="3184525" y="1182688"/>
            <a:chExt cx="2799164" cy="4492625"/>
          </a:xfrm>
          <a:effectLst>
            <a:glow rad="139700">
              <a:schemeClr val="accent1">
                <a:satMod val="175000"/>
                <a:alpha val="75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25" y="1182688"/>
              <a:ext cx="2773363" cy="449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184525" y="2935288"/>
              <a:ext cx="279916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Los </a:t>
              </a:r>
              <a:r>
                <a:rPr lang="en-US" sz="1400" b="1" dirty="0" err="1"/>
                <a:t>Lunas</a:t>
              </a:r>
              <a:r>
                <a:rPr lang="en-US" sz="1400" b="1" dirty="0"/>
                <a:t> Plant Materials Center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5105400"/>
            <a:ext cx="84566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81400" y="1216025"/>
            <a:ext cx="4876800" cy="3657600"/>
            <a:chOff x="3581400" y="1216025"/>
            <a:chExt cx="4876800" cy="3657600"/>
          </a:xfrm>
          <a:effectLst>
            <a:glow rad="139700">
              <a:schemeClr val="accent1">
                <a:satMod val="175000"/>
                <a:alpha val="75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216025"/>
              <a:ext cx="4876800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581400" y="1219994"/>
              <a:ext cx="220759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Los </a:t>
              </a:r>
              <a:r>
                <a:rPr lang="en-US" sz="1400" b="1" dirty="0" err="1">
                  <a:solidFill>
                    <a:schemeClr val="bg1"/>
                  </a:solidFill>
                </a:rPr>
                <a:t>Lunas</a:t>
              </a:r>
              <a:r>
                <a:rPr lang="en-US" sz="1400" b="1" dirty="0">
                  <a:solidFill>
                    <a:schemeClr val="bg1"/>
                  </a:solidFill>
                </a:rPr>
                <a:t>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/ NRCS project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3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2" y="304800"/>
            <a:ext cx="8454488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5181600"/>
            <a:ext cx="8429625" cy="1543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29000"/>
            <a:ext cx="8697317" cy="152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8" y="1828800"/>
            <a:ext cx="8658225" cy="1447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0"/>
            <a:ext cx="8885237" cy="1155700"/>
          </a:xfrm>
        </p:spPr>
        <p:txBody>
          <a:bodyPr/>
          <a:lstStyle/>
          <a:p>
            <a:pPr eaLnBrk="1" hangingPunct="1"/>
            <a:r>
              <a:rPr lang="en-US" dirty="0" smtClean="0"/>
              <a:t>Channelization and Levees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339138" cy="524668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4681538" cy="31169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00330"/>
            <a:ext cx="4551362" cy="316707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-126721" y="-609600"/>
            <a:ext cx="4419600" cy="3399585"/>
          </a:xfrm>
        </p:spPr>
        <p:txBody>
          <a:bodyPr/>
          <a:lstStyle/>
          <a:p>
            <a:r>
              <a:rPr lang="en-US" sz="3600" dirty="0" smtClean="0"/>
              <a:t>Nursery</a:t>
            </a:r>
            <a:br>
              <a:rPr lang="en-US" sz="3600" dirty="0" smtClean="0"/>
            </a:br>
            <a:r>
              <a:rPr lang="en-US" sz="3600" dirty="0" smtClean="0"/>
              <a:t> Plant Stock &amp; Vegetative Propagation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05350"/>
            <a:ext cx="3191435" cy="425477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91" y="457200"/>
            <a:ext cx="4462462" cy="31242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13" y="3852303"/>
            <a:ext cx="3754617" cy="28257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4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88" y="-40341"/>
            <a:ext cx="8229600" cy="1143000"/>
          </a:xfrm>
        </p:spPr>
        <p:txBody>
          <a:bodyPr/>
          <a:lstStyle/>
          <a:p>
            <a:r>
              <a:rPr lang="en-US" dirty="0" smtClean="0"/>
              <a:t>Transplanting</a:t>
            </a:r>
            <a:endParaRPr lang="en-US" dirty="0"/>
          </a:p>
        </p:txBody>
      </p:sp>
      <p:pic>
        <p:nvPicPr>
          <p:cNvPr id="5133" name="Picture 13" descr="http://www.lcrmscp.gov/images/res_sites/palo_verde/palo_verde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26" y="3276600"/>
            <a:ext cx="5164697" cy="3421613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http://www.lcrmscp.gov/images/res_sites/palo_verde/palo_verde_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4" y="1899086"/>
            <a:ext cx="2270269" cy="341837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8"/>
          <p:cNvSpPr>
            <a:spLocks noChangeArrowheads="1"/>
          </p:cNvSpPr>
          <p:nvPr/>
        </p:nvSpPr>
        <p:spPr bwMode="auto">
          <a:xfrm>
            <a:off x="0" y="-184666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/>
              </a:rPr>
              <a:t>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52" name="Picture 32" descr="MSCP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3" y="914400"/>
            <a:ext cx="166687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http://www.lcrmscp.gov/images/res_sites/beal_lake/beal_lake_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0" y="2057400"/>
            <a:ext cx="4135667" cy="3101751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2573337" cy="32131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565" y="49411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Aerial Views – Riparian Vegetation Restoration Plots</a:t>
            </a:r>
            <a:endParaRPr lang="en-US" dirty="0"/>
          </a:p>
        </p:txBody>
      </p:sp>
      <p:pic>
        <p:nvPicPr>
          <p:cNvPr id="2082" name="Picture 34" descr="http://www.lcrmscp.gov/images/res_sites/palo_verde/palo_verd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7" y="4167746"/>
            <a:ext cx="3140733" cy="251258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66" y="533003"/>
            <a:ext cx="16637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6" name="Picture 48" descr="http://www.lcrmscp.gov/images/res_sites/cibola_refuge/cibola_nwr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65" y="1347516"/>
            <a:ext cx="4064000" cy="27054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61" descr="http://www.lcrmscp.gov/images/res_sites/cibola_valley/cibola_valley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67170"/>
            <a:ext cx="4340225" cy="28893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 rot="8280000">
            <a:off x="6825780" y="2188992"/>
            <a:ext cx="1204862" cy="677269"/>
          </a:xfrm>
          <a:prstGeom prst="ellipse">
            <a:avLst/>
          </a:prstGeom>
          <a:solidFill>
            <a:srgbClr val="FFFF00">
              <a:alpha val="32000"/>
            </a:srgbClr>
          </a:solidFill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57778"/>
            <a:ext cx="3529805" cy="22462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33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Box 17"/>
          <p:cNvSpPr txBox="1">
            <a:spLocks noChangeArrowheads="1"/>
          </p:cNvSpPr>
          <p:nvPr/>
        </p:nvSpPr>
        <p:spPr bwMode="auto">
          <a:xfrm>
            <a:off x="4414838" y="444500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/>
              <a:t>2007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3175"/>
            <a:ext cx="9144000" cy="6858000"/>
            <a:chOff x="0" y="3175"/>
            <a:chExt cx="9144000" cy="6858000"/>
          </a:xfrm>
        </p:grpSpPr>
        <p:pic>
          <p:nvPicPr>
            <p:cNvPr id="3483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75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4" name="TextBox 8"/>
            <p:cNvSpPr txBox="1">
              <a:spLocks noChangeArrowheads="1"/>
            </p:cNvSpPr>
            <p:nvPr/>
          </p:nvSpPr>
          <p:spPr bwMode="auto">
            <a:xfrm>
              <a:off x="4414234" y="457200"/>
              <a:ext cx="915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/>
                <a:t>2007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2400" y="153894"/>
            <a:ext cx="5484813" cy="4140200"/>
            <a:chOff x="152400" y="152400"/>
            <a:chExt cx="5485327" cy="4139708"/>
          </a:xfrm>
          <a:effectLst>
            <a:glow rad="139700">
              <a:schemeClr val="tx1"/>
            </a:glow>
          </a:effectLst>
        </p:grpSpPr>
        <p:pic>
          <p:nvPicPr>
            <p:cNvPr id="34831" name="Picture 2" descr="G:\Restoration\pics\IMG_112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5485327" cy="413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2" name="TextBox 2"/>
            <p:cNvSpPr txBox="1">
              <a:spLocks noChangeArrowheads="1"/>
            </p:cNvSpPr>
            <p:nvPr/>
          </p:nvSpPr>
          <p:spPr bwMode="auto">
            <a:xfrm>
              <a:off x="4419601" y="457200"/>
              <a:ext cx="915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dirty="0"/>
                <a:t>2008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66788" y="1143000"/>
            <a:ext cx="5486400" cy="4114800"/>
            <a:chOff x="1676400" y="1371600"/>
            <a:chExt cx="5486400" cy="4115130"/>
          </a:xfrm>
          <a:effectLst>
            <a:glow rad="139700">
              <a:schemeClr val="tx1"/>
            </a:glow>
          </a:effectLst>
        </p:grpSpPr>
        <p:pic>
          <p:nvPicPr>
            <p:cNvPr id="34829" name="Picture 3" descr="G:\Restoration\pics\IMG_404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371600"/>
              <a:ext cx="5486400" cy="411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TextBox 6"/>
            <p:cNvSpPr txBox="1">
              <a:spLocks noChangeArrowheads="1"/>
            </p:cNvSpPr>
            <p:nvPr/>
          </p:nvSpPr>
          <p:spPr bwMode="auto">
            <a:xfrm>
              <a:off x="6019800" y="1524000"/>
              <a:ext cx="915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/>
                <a:t>2009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41700" y="1994647"/>
            <a:ext cx="5486400" cy="4114800"/>
            <a:chOff x="3568521" y="2667000"/>
            <a:chExt cx="5486400" cy="4114801"/>
          </a:xfrm>
          <a:effectLst>
            <a:glow rad="139700">
              <a:schemeClr val="tx1"/>
            </a:glow>
          </a:effectLst>
        </p:grpSpPr>
        <p:pic>
          <p:nvPicPr>
            <p:cNvPr id="34827" name="Picture 4" descr="G:\Restoration\pics\Copy of PA09098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521" y="2667000"/>
              <a:ext cx="5486400" cy="411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TextBox 7"/>
            <p:cNvSpPr txBox="1">
              <a:spLocks noChangeArrowheads="1"/>
            </p:cNvSpPr>
            <p:nvPr/>
          </p:nvSpPr>
          <p:spPr bwMode="auto">
            <a:xfrm>
              <a:off x="7924800" y="2819400"/>
              <a:ext cx="915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/>
                <a:t>2010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82623" y="2733020"/>
            <a:ext cx="5486400" cy="3962400"/>
            <a:chOff x="3657600" y="2895600"/>
            <a:chExt cx="5486400" cy="3962400"/>
          </a:xfrm>
          <a:effectLst>
            <a:glow rad="139700">
              <a:schemeClr val="tx1"/>
            </a:glow>
          </a:effectLst>
        </p:grpSpPr>
        <p:pic>
          <p:nvPicPr>
            <p:cNvPr id="34825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895600"/>
              <a:ext cx="54864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TextBox 12"/>
            <p:cNvSpPr txBox="1">
              <a:spLocks noChangeArrowheads="1"/>
            </p:cNvSpPr>
            <p:nvPr/>
          </p:nvSpPr>
          <p:spPr bwMode="auto">
            <a:xfrm>
              <a:off x="7848600" y="3101370"/>
              <a:ext cx="91563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dirty="0"/>
                <a:t>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6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581" y="139700"/>
            <a:ext cx="8885237" cy="1155700"/>
          </a:xfrm>
        </p:spPr>
        <p:txBody>
          <a:bodyPr/>
          <a:lstStyle/>
          <a:p>
            <a:pPr eaLnBrk="1" hangingPunct="1"/>
            <a:r>
              <a:rPr lang="en-US" dirty="0" smtClean="0"/>
              <a:t>Southwest Rivers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3074"/>
            <a:ext cx="4244694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374822" cy="516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7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3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2862"/>
            <a:ext cx="8534400" cy="1143000"/>
          </a:xfrm>
        </p:spPr>
        <p:txBody>
          <a:bodyPr/>
          <a:lstStyle/>
          <a:p>
            <a:r>
              <a:rPr lang="en-US" dirty="0" smtClean="0"/>
              <a:t>Native vs. Non-native Riparian Trees</a:t>
            </a:r>
            <a:endParaRPr lang="en-US" dirty="0"/>
          </a:p>
        </p:txBody>
      </p:sp>
      <p:sp>
        <p:nvSpPr>
          <p:cNvPr id="71689" name="Rectangle 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71600"/>
            <a:ext cx="3962400" cy="1524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Fremont cottonwood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(</a:t>
            </a:r>
            <a:r>
              <a:rPr lang="en-US" i="1" dirty="0" err="1"/>
              <a:t>Populus</a:t>
            </a:r>
            <a:r>
              <a:rPr lang="en-US" i="1" dirty="0"/>
              <a:t> </a:t>
            </a:r>
            <a:r>
              <a:rPr lang="en-US" i="1" dirty="0" err="1"/>
              <a:t>fremontii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Native species</a:t>
            </a:r>
          </a:p>
        </p:txBody>
      </p:sp>
      <p:sp>
        <p:nvSpPr>
          <p:cNvPr id="71690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81587" y="4705350"/>
            <a:ext cx="3914775" cy="1676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Tamarisk/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err="1"/>
              <a:t>Saltcedar</a:t>
            </a:r>
            <a:endParaRPr lang="en-US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(</a:t>
            </a:r>
            <a:r>
              <a:rPr lang="en-US" i="1" dirty="0" err="1"/>
              <a:t>Tamarix</a:t>
            </a:r>
            <a:r>
              <a:rPr lang="en-US" i="1" dirty="0"/>
              <a:t> </a:t>
            </a:r>
            <a:r>
              <a:rPr lang="en-US" i="1" dirty="0" err="1"/>
              <a:t>ramosissima</a:t>
            </a:r>
            <a:r>
              <a:rPr lang="en-US" dirty="0"/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Non-native species</a:t>
            </a:r>
          </a:p>
        </p:txBody>
      </p:sp>
      <p:pic>
        <p:nvPicPr>
          <p:cNvPr id="7169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2209800" cy="1657350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0"/>
            <a:ext cx="3810000" cy="2857500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1752600" cy="1752600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2" y="1185862"/>
            <a:ext cx="3848100" cy="2886075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57550"/>
            <a:ext cx="1905000" cy="2286000"/>
          </a:xfrm>
          <a:prstGeom prst="rect">
            <a:avLst/>
          </a:prstGeom>
          <a:noFill/>
          <a:ln w="254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20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2"/>
          <p:cNvSpPr>
            <a:spLocks noGrp="1"/>
          </p:cNvSpPr>
          <p:nvPr>
            <p:ph type="title"/>
          </p:nvPr>
        </p:nvSpPr>
        <p:spPr>
          <a:xfrm>
            <a:off x="457200" y="158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Methods (5 years of monitoring)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62400" y="1290638"/>
            <a:ext cx="4800600" cy="5006975"/>
          </a:xfrm>
        </p:spPr>
        <p:txBody>
          <a:bodyPr rtlCol="0">
            <a:normAutofit lnSpcReduction="10000"/>
          </a:bodyPr>
          <a:lstStyle/>
          <a:p>
            <a:pPr marL="64008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/>
              <a:t>Permanent Quadrats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Density classes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Survival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Height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Diameter at Breast Height (DBH)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u="sng" dirty="0" smtClean="0"/>
              <a:t>Point-intercept Transects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/>
              <a:t>Overstory</a:t>
            </a:r>
            <a:r>
              <a:rPr lang="en-US" sz="2800" dirty="0" smtClean="0"/>
              <a:t> cover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Understory cover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Vegetation diversity</a:t>
            </a:r>
            <a:endParaRPr lang="en-US" sz="2800" dirty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43000"/>
            <a:ext cx="3513138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14788"/>
            <a:ext cx="3627438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95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2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Overstory and Total Cover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257800" y="2057400"/>
            <a:ext cx="3581400" cy="5006975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/>
              <a:t>Cottonwood dominated the </a:t>
            </a:r>
            <a:r>
              <a:rPr lang="en-US" sz="2400" dirty="0" err="1" smtClean="0"/>
              <a:t>overstory</a:t>
            </a:r>
            <a:r>
              <a:rPr lang="en-US" sz="2400" dirty="0" smtClean="0"/>
              <a:t> and total cover after 2 growing seasons, and continued throughout the study</a:t>
            </a:r>
          </a:p>
          <a:p>
            <a:pPr marL="64008" indent="0">
              <a:spcBef>
                <a:spcPts val="0"/>
              </a:spcBef>
              <a:buClrTx/>
              <a:buFont typeface="Wingdings 2"/>
              <a:buNone/>
              <a:defRPr/>
            </a:pPr>
            <a:endParaRPr lang="en-US" sz="2400" dirty="0"/>
          </a:p>
          <a:p>
            <a:pPr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/>
              <a:t>All other vegetation cover generally decreased over time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28663"/>
            <a:ext cx="4876800" cy="5651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42693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85725" y="76200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smtClean="0"/>
              <a:t>  Growth Rates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429000" y="1233488"/>
            <a:ext cx="5715000" cy="29718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Cottonwood and tamarisk growth</a:t>
            </a:r>
          </a:p>
          <a:p>
            <a:pPr marL="64008" indent="0" algn="ctr">
              <a:buClrTx/>
              <a:buFont typeface="Wingdings 2"/>
              <a:buNone/>
              <a:defRPr/>
            </a:pPr>
            <a:r>
              <a:rPr lang="en-US" sz="2200" dirty="0"/>
              <a:t> </a:t>
            </a:r>
            <a:r>
              <a:rPr lang="en-US" sz="2200" dirty="0" smtClean="0"/>
              <a:t>     was not impacted the same by density</a:t>
            </a:r>
          </a:p>
          <a:p>
            <a:pPr algn="ctr">
              <a:buClrTx/>
              <a:buFont typeface="Arial" pitchFamily="34" charset="0"/>
              <a:buChar char="•"/>
              <a:defRPr/>
            </a:pPr>
            <a:endParaRPr lang="en-US" sz="1200" dirty="0" smtClean="0"/>
          </a:p>
          <a:p>
            <a:pPr lvl="1" algn="ctr"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Cottonwood growth rates were often higher in lower density classes</a:t>
            </a:r>
          </a:p>
          <a:p>
            <a:pPr lvl="1" algn="ctr">
              <a:buClrTx/>
              <a:buFont typeface="Arial" pitchFamily="34" charset="0"/>
              <a:buChar char="•"/>
              <a:defRPr/>
            </a:pPr>
            <a:endParaRPr lang="en-US" sz="1200" dirty="0" smtClean="0"/>
          </a:p>
          <a:p>
            <a:pPr lvl="1" algn="ctr"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Tamarisk showed no trends in growth rate with density</a:t>
            </a:r>
          </a:p>
          <a:p>
            <a:pPr marL="64008" indent="0" algn="ctr">
              <a:buFont typeface="Wingdings 2"/>
              <a:buNone/>
              <a:defRPr/>
            </a:pPr>
            <a:endParaRPr lang="en-US" sz="1600" dirty="0" smtClean="0"/>
          </a:p>
          <a:p>
            <a:pPr marL="64008" indent="0" algn="ctr">
              <a:buFont typeface="Wingdings 2"/>
              <a:buNone/>
              <a:defRPr/>
            </a:pPr>
            <a:endParaRPr lang="en-US" sz="1400" dirty="0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743325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3810000" y="4205288"/>
            <a:ext cx="5334000" cy="2503487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Cottonwood has much higher growth rates than tamarisk</a:t>
            </a:r>
          </a:p>
          <a:p>
            <a:pPr algn="ctr">
              <a:buClrTx/>
              <a:buFont typeface="Arial" pitchFamily="34" charset="0"/>
              <a:buChar char="•"/>
              <a:defRPr/>
            </a:pPr>
            <a:endParaRPr lang="en-US" sz="1200" dirty="0" smtClean="0"/>
          </a:p>
          <a:p>
            <a:pPr algn="ctr"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Although </a:t>
            </a:r>
            <a:r>
              <a:rPr lang="en-US" sz="2200" dirty="0"/>
              <a:t>c</a:t>
            </a:r>
            <a:r>
              <a:rPr lang="en-US" sz="2200" dirty="0" smtClean="0"/>
              <a:t>ottonwood growth rates have decreased over time, they may be stabilizing </a:t>
            </a:r>
          </a:p>
          <a:p>
            <a:pPr marL="64008" indent="0" algn="ctr">
              <a:buClrTx/>
              <a:buFont typeface="Wingdings 2"/>
              <a:buNone/>
              <a:defRPr/>
            </a:pPr>
            <a:endParaRPr lang="en-US" sz="2400" dirty="0"/>
          </a:p>
          <a:p>
            <a:pPr marL="64008" indent="0" algn="ctr">
              <a:buClrTx/>
              <a:buFont typeface="Wingdings 2"/>
              <a:buNone/>
              <a:defRPr/>
            </a:pPr>
            <a:endParaRPr lang="en-US" sz="2400" dirty="0" smtClean="0"/>
          </a:p>
          <a:p>
            <a:pPr marL="64008" indent="0" algn="ctr">
              <a:buFont typeface="Wingdings 2"/>
              <a:buNone/>
              <a:defRPr/>
            </a:pPr>
            <a:endParaRPr lang="en-US" sz="1600" dirty="0" smtClean="0"/>
          </a:p>
          <a:p>
            <a:pPr marL="64008" indent="0" algn="ctr">
              <a:buFont typeface="Wingdings 2"/>
              <a:buNone/>
              <a:defRPr/>
            </a:pPr>
            <a:endParaRPr lang="en-US" sz="1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7433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43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"/>
          <p:cNvSpPr>
            <a:spLocks noGrp="1"/>
          </p:cNvSpPr>
          <p:nvPr>
            <p:ph type="title"/>
          </p:nvPr>
        </p:nvSpPr>
        <p:spPr>
          <a:xfrm>
            <a:off x="272573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Density Influences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724400" y="381000"/>
            <a:ext cx="3911600" cy="3810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Wingdings 2"/>
              <a:buNone/>
              <a:defRPr/>
            </a:pPr>
            <a:endParaRPr lang="en-US" sz="1400" dirty="0" smtClean="0"/>
          </a:p>
          <a:p>
            <a:pPr marL="64008" indent="0" algn="ctr">
              <a:buClrTx/>
              <a:buFont typeface="Wingdings 2"/>
              <a:buNone/>
              <a:defRPr/>
            </a:pPr>
            <a:endParaRPr lang="en-US" sz="2400" dirty="0"/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Cottonwood and tamarisk are differentially influenced </a:t>
            </a:r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endParaRPr lang="en-US" sz="2200" dirty="0"/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r>
              <a:rPr lang="en-US" sz="2200" dirty="0" smtClean="0"/>
              <a:t>While tamarisk was unaffected, cottonwood </a:t>
            </a:r>
            <a:r>
              <a:rPr lang="en-US" sz="2200" dirty="0"/>
              <a:t>DBH and height decreased with increasing density</a:t>
            </a:r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endParaRPr lang="en-US" sz="2200" dirty="0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657600"/>
            <a:ext cx="33210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7" y="177801"/>
            <a:ext cx="4567463" cy="63886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137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Plant Species Diversity &amp; Richness</a:t>
            </a:r>
          </a:p>
        </p:txBody>
      </p:sp>
      <p:sp>
        <p:nvSpPr>
          <p:cNvPr id="54275" name="Content Placeholder 5"/>
          <p:cNvSpPr txBox="1">
            <a:spLocks/>
          </p:cNvSpPr>
          <p:nvPr/>
        </p:nvSpPr>
        <p:spPr bwMode="auto">
          <a:xfrm>
            <a:off x="5334000" y="1677988"/>
            <a:ext cx="39624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1400">
              <a:latin typeface="Calibri" pitchFamily="34" charset="0"/>
            </a:endParaRPr>
          </a:p>
          <a:p>
            <a:pPr algn="ctr" eaLnBrk="1" hangingPunct="1">
              <a:spcBef>
                <a:spcPct val="20000"/>
              </a:spcBef>
              <a:buSzPct val="80000"/>
              <a:buFont typeface="Wingdings 2" pitchFamily="18" charset="2"/>
              <a:buNone/>
            </a:pPr>
            <a:r>
              <a:rPr lang="en-US" sz="2800" u="sng">
                <a:latin typeface="Calibri" pitchFamily="34" charset="0"/>
              </a:rPr>
              <a:t>Diversity Index</a:t>
            </a:r>
          </a:p>
          <a:p>
            <a:pPr algn="ctr" eaLnBrk="1" hangingPunct="1">
              <a:spcBef>
                <a:spcPct val="20000"/>
              </a:spcBef>
              <a:buSzPct val="80000"/>
              <a:buFont typeface="Wingdings 2" pitchFamily="18" charset="2"/>
              <a:buNone/>
            </a:pPr>
            <a:r>
              <a:rPr lang="en-US">
                <a:latin typeface="Calibri" pitchFamily="34" charset="0"/>
              </a:rPr>
              <a:t>Diversity initially decreases, but then increases slightly in the last two years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1400">
              <a:latin typeface="Calibri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1400">
              <a:latin typeface="Calibri" pitchFamily="34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en-US" sz="2800" u="sng">
                <a:latin typeface="Calibri" pitchFamily="34" charset="0"/>
              </a:rPr>
              <a:t>Richness</a:t>
            </a:r>
          </a:p>
          <a:p>
            <a:pPr algn="ctr" eaLnBrk="1" hangingPunct="1">
              <a:buSzPct val="80000"/>
              <a:buFont typeface="Wingdings 2" pitchFamily="18" charset="2"/>
              <a:buNone/>
            </a:pPr>
            <a:r>
              <a:rPr lang="en-US">
                <a:latin typeface="Calibri" pitchFamily="34" charset="0"/>
              </a:rPr>
              <a:t>Overall, herbaceous species decrease throughout the study, while shrubs increase.</a:t>
            </a:r>
          </a:p>
          <a:p>
            <a:pPr algn="ctr" eaLnBrk="1" hangingPunct="1">
              <a:spcBef>
                <a:spcPct val="20000"/>
              </a:spcBef>
              <a:buSzPct val="80000"/>
              <a:buFont typeface="Wingdings 2" pitchFamily="18" charset="2"/>
              <a:buNone/>
            </a:pPr>
            <a:endParaRPr lang="en-US">
              <a:latin typeface="Calibri" pitchFamily="34" charset="0"/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" y="1384300"/>
            <a:ext cx="5456237" cy="4926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/>
        </p:spPr>
      </p:pic>
      <p:cxnSp>
        <p:nvCxnSpPr>
          <p:cNvPr id="4" name="Straight Arrow Connector 3"/>
          <p:cNvCxnSpPr/>
          <p:nvPr/>
        </p:nvCxnSpPr>
        <p:spPr>
          <a:xfrm flipH="1">
            <a:off x="5334000" y="2286000"/>
            <a:ext cx="76200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-2186137" y="3603774"/>
            <a:ext cx="490061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/>
              <a:t> </a:t>
            </a:r>
            <a:r>
              <a:rPr lang="en-US" b="1" dirty="0" smtClean="0"/>
              <a:t>               </a:t>
            </a:r>
            <a:r>
              <a:rPr lang="en-US" sz="2000" b="1" dirty="0" smtClean="0"/>
              <a:t>Species </a:t>
            </a:r>
            <a:r>
              <a:rPr lang="en-US" sz="2000" b="1" dirty="0"/>
              <a:t>Richness</a:t>
            </a:r>
          </a:p>
        </p:txBody>
      </p:sp>
    </p:spTree>
    <p:extLst>
      <p:ext uri="{BB962C8B-B14F-4D97-AF65-F5344CB8AC3E}">
        <p14:creationId xmlns:p14="http://schemas.microsoft.com/office/powerpoint/2010/main" val="19482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Density Effects on Plant Diversity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059363" y="1828800"/>
            <a:ext cx="3962400" cy="40386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ClrTx/>
              <a:buFont typeface="Wingdings 2"/>
              <a:buNone/>
              <a:defRPr/>
            </a:pPr>
            <a:endParaRPr lang="en-US" sz="2400" dirty="0"/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r>
              <a:rPr lang="en-US" sz="2800" dirty="0" smtClean="0"/>
              <a:t>Snapshot after 4 years (2010)</a:t>
            </a:r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algn="ctr">
              <a:spcBef>
                <a:spcPts val="0"/>
              </a:spcBef>
              <a:buClrTx/>
              <a:buFont typeface="Arial" pitchFamily="34" charset="0"/>
              <a:buChar char="•"/>
              <a:defRPr/>
            </a:pPr>
            <a:r>
              <a:rPr lang="en-US" sz="2800" dirty="0" smtClean="0"/>
              <a:t>Diversity doesn’t change once a certain # of trees establish</a:t>
            </a:r>
            <a:endParaRPr lang="en-US" sz="2800" dirty="0"/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5294313" cy="463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267722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11684"/>
            <a:ext cx="3657601" cy="281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G:\DCIM\101___07\IMG_0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688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CIM\101___07\IMG_0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30" y="3416504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93" y="238125"/>
            <a:ext cx="3881437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9050"/>
            <a:ext cx="8458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Colorado River Basins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57750" y="12192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Upper Basin States:</a:t>
            </a:r>
          </a:p>
          <a:p>
            <a:pPr marL="0" indent="0" algn="ctr">
              <a:buNone/>
            </a:pPr>
            <a:r>
              <a:rPr lang="en-US" dirty="0" smtClean="0"/>
              <a:t>-Colorado</a:t>
            </a:r>
          </a:p>
          <a:p>
            <a:pPr marL="0" indent="0" algn="ctr">
              <a:buNone/>
            </a:pPr>
            <a:r>
              <a:rPr lang="en-US" dirty="0" smtClean="0"/>
              <a:t>-Utah</a:t>
            </a:r>
          </a:p>
          <a:p>
            <a:pPr marL="0" indent="0" algn="ctr">
              <a:buNone/>
            </a:pPr>
            <a:r>
              <a:rPr lang="en-US" dirty="0" smtClean="0"/>
              <a:t>-Wyoming</a:t>
            </a:r>
          </a:p>
          <a:p>
            <a:pPr marL="0" indent="0" algn="ctr">
              <a:buNone/>
            </a:pPr>
            <a:r>
              <a:rPr lang="en-US" dirty="0" smtClean="0"/>
              <a:t>-New Mexico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Lower Basin States:</a:t>
            </a:r>
          </a:p>
          <a:p>
            <a:pPr marL="0" indent="0" algn="ctr">
              <a:buNone/>
            </a:pPr>
            <a:r>
              <a:rPr lang="en-US" dirty="0" smtClean="0"/>
              <a:t>-California</a:t>
            </a:r>
          </a:p>
          <a:p>
            <a:pPr marL="0" indent="0" algn="ctr">
              <a:buNone/>
            </a:pPr>
            <a:r>
              <a:rPr lang="en-US" dirty="0" smtClean="0"/>
              <a:t>-Arizona</a:t>
            </a:r>
          </a:p>
          <a:p>
            <a:pPr marL="0" indent="0" algn="ctr">
              <a:buNone/>
            </a:pPr>
            <a:r>
              <a:rPr lang="en-US" dirty="0" smtClean="0"/>
              <a:t>-Nevada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8725"/>
            <a:ext cx="4495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8725"/>
            <a:ext cx="44958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422774" cy="33147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more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r>
              <a:rPr lang="en-US" dirty="0" smtClean="0"/>
              <a:t>Are these trees sustainable?</a:t>
            </a:r>
          </a:p>
          <a:p>
            <a:endParaRPr lang="en-US" sz="1200" dirty="0"/>
          </a:p>
          <a:p>
            <a:r>
              <a:rPr lang="en-US" dirty="0" smtClean="0"/>
              <a:t>Do they provide suitable habitat for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bird communities?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 smtClean="0"/>
              <a:t>What matters?</a:t>
            </a:r>
            <a:endParaRPr lang="en-US" dirty="0"/>
          </a:p>
          <a:p>
            <a:pPr lvl="1"/>
            <a:r>
              <a:rPr lang="en-US" dirty="0" smtClean="0"/>
              <a:t>Trees?</a:t>
            </a:r>
          </a:p>
          <a:p>
            <a:pPr lvl="1"/>
            <a:r>
              <a:rPr lang="en-US" dirty="0" smtClean="0"/>
              <a:t>Water and soil moisture?</a:t>
            </a:r>
          </a:p>
          <a:p>
            <a:pPr lvl="1"/>
            <a:r>
              <a:rPr lang="en-US" dirty="0" smtClean="0"/>
              <a:t>Invertebrates?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Long-term research</a:t>
            </a:r>
          </a:p>
          <a:p>
            <a:endParaRPr lang="en-US" sz="1200" dirty="0"/>
          </a:p>
          <a:p>
            <a:r>
              <a:rPr lang="en-US" dirty="0" smtClean="0"/>
              <a:t>Nesting bird studies may take several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3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000"/>
            <a:ext cx="4752975" cy="48768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990600"/>
            <a:ext cx="4419600" cy="1143000"/>
          </a:xfrm>
        </p:spPr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Cienega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de Santa Clara:</a:t>
            </a:r>
            <a:br>
              <a:rPr lang="en-US" dirty="0" smtClean="0"/>
            </a:br>
            <a:r>
              <a:rPr lang="en-US" dirty="0" smtClean="0"/>
              <a:t>An accidental example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5410200" cy="36045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20" y="3429000"/>
            <a:ext cx="4580180" cy="304009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420969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by: Ruben Ruiz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3103" y="6145063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by: Francisco Zamora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70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 Delta 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724400"/>
          </a:xfrm>
        </p:spPr>
        <p:txBody>
          <a:bodyPr/>
          <a:lstStyle/>
          <a:p>
            <a:r>
              <a:rPr lang="en-US" dirty="0" smtClean="0"/>
              <a:t>Estimate of 100,000 AF of water per year to sustain native riparian vegetation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Or…4-500,000 AF every 4-5 years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This is less than 1% of the total flow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00600"/>
          </a:xfrm>
        </p:spPr>
        <p:txBody>
          <a:bodyPr/>
          <a:lstStyle/>
          <a:p>
            <a:r>
              <a:rPr lang="en-US" dirty="0" smtClean="0"/>
              <a:t>How important are environmental flows to the Delta?</a:t>
            </a:r>
          </a:p>
          <a:p>
            <a:endParaRPr lang="en-US" dirty="0"/>
          </a:p>
          <a:p>
            <a:r>
              <a:rPr lang="en-US" dirty="0" smtClean="0"/>
              <a:t>How can Mexico secure in-stream flows?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Can Mexico store surplus water in US reservoirs for future use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-76200"/>
            <a:ext cx="8229600" cy="1143000"/>
          </a:xfrm>
        </p:spPr>
        <p:txBody>
          <a:bodyPr/>
          <a:lstStyle/>
          <a:p>
            <a:r>
              <a:rPr lang="en-US" dirty="0" smtClean="0"/>
              <a:t>Lake Mead Elevation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2971800"/>
            <a:ext cx="8591551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38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Questions/Discussion…</a:t>
            </a:r>
          </a:p>
        </p:txBody>
      </p:sp>
    </p:spTree>
    <p:extLst>
      <p:ext uri="{BB962C8B-B14F-4D97-AF65-F5344CB8AC3E}">
        <p14:creationId xmlns:p14="http://schemas.microsoft.com/office/powerpoint/2010/main" val="31898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533400"/>
            <a:ext cx="8885237" cy="1155700"/>
          </a:xfrm>
        </p:spPr>
        <p:txBody>
          <a:bodyPr/>
          <a:lstStyle/>
          <a:p>
            <a:pPr eaLnBrk="1" hangingPunct="1"/>
            <a:r>
              <a:rPr lang="en-US" smtClean="0"/>
              <a:t>Colorado River Basin States &amp; the</a:t>
            </a:r>
            <a:br>
              <a:rPr lang="en-US" smtClean="0"/>
            </a:br>
            <a:r>
              <a:rPr lang="en-US" smtClean="0"/>
              <a:t>1922 Colorado River Compact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981200"/>
            <a:ext cx="8091488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066800"/>
            <a:ext cx="7815262" cy="5486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837471" y="3436374"/>
            <a:ext cx="3613355" cy="3067665"/>
          </a:xfrm>
          <a:custGeom>
            <a:avLst/>
            <a:gdLst>
              <a:gd name="connsiteX0" fmla="*/ 1651819 w 3613355"/>
              <a:gd name="connsiteY0" fmla="*/ 0 h 3067665"/>
              <a:gd name="connsiteX1" fmla="*/ 3613355 w 3613355"/>
              <a:gd name="connsiteY1" fmla="*/ 0 h 3067665"/>
              <a:gd name="connsiteX2" fmla="*/ 3613355 w 3613355"/>
              <a:gd name="connsiteY2" fmla="*/ 3067665 h 3067665"/>
              <a:gd name="connsiteX3" fmla="*/ 0 w 3613355"/>
              <a:gd name="connsiteY3" fmla="*/ 3052916 h 3067665"/>
              <a:gd name="connsiteX4" fmla="*/ 0 w 3613355"/>
              <a:gd name="connsiteY4" fmla="*/ 2418736 h 3067665"/>
              <a:gd name="connsiteX5" fmla="*/ 693174 w 3613355"/>
              <a:gd name="connsiteY5" fmla="*/ 2418736 h 3067665"/>
              <a:gd name="connsiteX6" fmla="*/ 1047135 w 3613355"/>
              <a:gd name="connsiteY6" fmla="*/ 2035278 h 3067665"/>
              <a:gd name="connsiteX7" fmla="*/ 1312606 w 3613355"/>
              <a:gd name="connsiteY7" fmla="*/ 1592826 h 3067665"/>
              <a:gd name="connsiteX8" fmla="*/ 1519084 w 3613355"/>
              <a:gd name="connsiteY8" fmla="*/ 943897 h 3067665"/>
              <a:gd name="connsiteX9" fmla="*/ 1622323 w 3613355"/>
              <a:gd name="connsiteY9" fmla="*/ 368710 h 3067665"/>
              <a:gd name="connsiteX10" fmla="*/ 1651819 w 3613355"/>
              <a:gd name="connsiteY10" fmla="*/ 0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3355" h="3067665">
                <a:moveTo>
                  <a:pt x="1651819" y="0"/>
                </a:moveTo>
                <a:lnTo>
                  <a:pt x="3613355" y="0"/>
                </a:lnTo>
                <a:lnTo>
                  <a:pt x="3613355" y="3067665"/>
                </a:lnTo>
                <a:lnTo>
                  <a:pt x="0" y="3052916"/>
                </a:lnTo>
                <a:lnTo>
                  <a:pt x="0" y="2418736"/>
                </a:lnTo>
                <a:lnTo>
                  <a:pt x="693174" y="2418736"/>
                </a:lnTo>
                <a:lnTo>
                  <a:pt x="1047135" y="2035278"/>
                </a:lnTo>
                <a:lnTo>
                  <a:pt x="1312606" y="1592826"/>
                </a:lnTo>
                <a:lnTo>
                  <a:pt x="1519084" y="943897"/>
                </a:lnTo>
                <a:lnTo>
                  <a:pt x="1622323" y="368710"/>
                </a:lnTo>
                <a:lnTo>
                  <a:pt x="1651819" y="0"/>
                </a:lnTo>
                <a:close/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822723" y="1091381"/>
            <a:ext cx="3628103" cy="2064774"/>
          </a:xfrm>
          <a:custGeom>
            <a:avLst/>
            <a:gdLst>
              <a:gd name="connsiteX0" fmla="*/ 3628103 w 3628103"/>
              <a:gd name="connsiteY0" fmla="*/ 0 h 2064774"/>
              <a:gd name="connsiteX1" fmla="*/ 3628103 w 3628103"/>
              <a:gd name="connsiteY1" fmla="*/ 2064774 h 2064774"/>
              <a:gd name="connsiteX2" fmla="*/ 1651819 w 3628103"/>
              <a:gd name="connsiteY2" fmla="*/ 2064774 h 2064774"/>
              <a:gd name="connsiteX3" fmla="*/ 1533832 w 3628103"/>
              <a:gd name="connsiteY3" fmla="*/ 1548580 h 2064774"/>
              <a:gd name="connsiteX4" fmla="*/ 1371600 w 3628103"/>
              <a:gd name="connsiteY4" fmla="*/ 1120877 h 2064774"/>
              <a:gd name="connsiteX5" fmla="*/ 1120877 w 3628103"/>
              <a:gd name="connsiteY5" fmla="*/ 752167 h 2064774"/>
              <a:gd name="connsiteX6" fmla="*/ 811161 w 3628103"/>
              <a:gd name="connsiteY6" fmla="*/ 501445 h 2064774"/>
              <a:gd name="connsiteX7" fmla="*/ 0 w 3628103"/>
              <a:gd name="connsiteY7" fmla="*/ 501445 h 2064774"/>
              <a:gd name="connsiteX8" fmla="*/ 0 w 3628103"/>
              <a:gd name="connsiteY8" fmla="*/ 0 h 2064774"/>
              <a:gd name="connsiteX9" fmla="*/ 3628103 w 3628103"/>
              <a:gd name="connsiteY9" fmla="*/ 0 h 206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28103" h="2064774">
                <a:moveTo>
                  <a:pt x="3628103" y="0"/>
                </a:moveTo>
                <a:lnTo>
                  <a:pt x="3628103" y="2064774"/>
                </a:lnTo>
                <a:lnTo>
                  <a:pt x="1651819" y="2064774"/>
                </a:lnTo>
                <a:lnTo>
                  <a:pt x="1533832" y="1548580"/>
                </a:lnTo>
                <a:lnTo>
                  <a:pt x="1371600" y="1120877"/>
                </a:lnTo>
                <a:lnTo>
                  <a:pt x="1120877" y="752167"/>
                </a:lnTo>
                <a:lnTo>
                  <a:pt x="811161" y="501445"/>
                </a:lnTo>
                <a:lnTo>
                  <a:pt x="0" y="501445"/>
                </a:lnTo>
                <a:lnTo>
                  <a:pt x="0" y="0"/>
                </a:lnTo>
                <a:lnTo>
                  <a:pt x="3628103" y="0"/>
                </a:lnTo>
                <a:close/>
              </a:path>
            </a:pathLst>
          </a:custGeom>
          <a:noFill/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471488" y="952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Colorado River Water Allocations</a:t>
            </a:r>
          </a:p>
        </p:txBody>
      </p:sp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3954463" y="2743200"/>
            <a:ext cx="631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CA</a:t>
            </a: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2133600" y="4114800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CO</a:t>
            </a:r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3840163" y="4341813"/>
            <a:ext cx="612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/>
              <a:t>AZ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963894" y="1052052"/>
            <a:ext cx="3733800" cy="60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800" dirty="0" smtClean="0"/>
              <a:t>Upper Basin States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983559" y="5957374"/>
            <a:ext cx="3825082" cy="6199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800" dirty="0" smtClean="0"/>
              <a:t>Lower Basin 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957374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15.0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23" y="990600"/>
            <a:ext cx="4721692" cy="501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8" y="3657600"/>
            <a:ext cx="3916962" cy="28956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8" y="533400"/>
            <a:ext cx="3916962" cy="2819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4068" y="551936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7.5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4068" y="3657600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7.5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about Tribal water rights!?!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U.S. failed to include Native-American rights to Colorado River water on reservations</a:t>
            </a:r>
          </a:p>
          <a:p>
            <a:pPr lvl="1" eaLnBrk="1" hangingPunct="1"/>
            <a:r>
              <a:rPr lang="en-US" smtClean="0"/>
              <a:t>U.S. gave 0.9 maf to tribal lands (they use 80-90% for drinking water and agriculture)</a:t>
            </a:r>
          </a:p>
          <a:p>
            <a:pPr lvl="2" eaLnBrk="1" hangingPunct="1"/>
            <a:r>
              <a:rPr lang="en-US" smtClean="0"/>
              <a:t>This water is taken away from the Lower Basin States</a:t>
            </a:r>
          </a:p>
          <a:p>
            <a:pPr eaLnBrk="1" hangingPunct="1"/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838200" y="6041082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0.9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about Mexico!?!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U.S. failed to include Mexico in the Colorado River water distribution</a:t>
            </a:r>
          </a:p>
          <a:p>
            <a:pPr lvl="1" eaLnBrk="1" hangingPunct="1"/>
            <a:r>
              <a:rPr lang="en-US" dirty="0" smtClean="0"/>
              <a:t>Mexico government complained about limited water and bad quality of water</a:t>
            </a:r>
          </a:p>
          <a:p>
            <a:pPr lvl="1" eaLnBrk="1" hangingPunct="1"/>
            <a:r>
              <a:rPr lang="en-US" dirty="0" smtClean="0"/>
              <a:t>U.S. gave 1.5 </a:t>
            </a:r>
            <a:r>
              <a:rPr lang="en-US" dirty="0" err="1" smtClean="0"/>
              <a:t>maf</a:t>
            </a:r>
            <a:r>
              <a:rPr lang="en-US" dirty="0" smtClean="0"/>
              <a:t> of water rights to MX</a:t>
            </a:r>
          </a:p>
          <a:p>
            <a:pPr lvl="2" eaLnBrk="1" hangingPunct="1"/>
            <a:r>
              <a:rPr lang="en-US" dirty="0" smtClean="0"/>
              <a:t>.75 </a:t>
            </a:r>
            <a:r>
              <a:rPr lang="en-US" dirty="0" err="1" smtClean="0"/>
              <a:t>maf</a:t>
            </a:r>
            <a:r>
              <a:rPr lang="en-US" dirty="0" smtClean="0"/>
              <a:t> was taken from each of the Upper &amp; Lower Basins</a:t>
            </a:r>
          </a:p>
          <a:p>
            <a:pPr lvl="1" eaLnBrk="1" hangingPunct="1"/>
            <a:r>
              <a:rPr lang="en-US" dirty="0" smtClean="0"/>
              <a:t>U.S. built a desalinization plant in Yuma, AZ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6096000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1.5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itle 3"/>
          <p:cNvSpPr>
            <a:spLocks noGrp="1"/>
          </p:cNvSpPr>
          <p:nvPr>
            <p:ph type="title"/>
          </p:nvPr>
        </p:nvSpPr>
        <p:spPr>
          <a:xfrm>
            <a:off x="2286000" y="34131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Colorado River</a:t>
            </a:r>
            <a:br>
              <a:rPr lang="en-US" smtClean="0"/>
            </a:br>
            <a:r>
              <a:rPr lang="en-US" smtClean="0"/>
              <a:t>Headwaters</a:t>
            </a:r>
          </a:p>
        </p:txBody>
      </p:sp>
      <p:sp>
        <p:nvSpPr>
          <p:cNvPr id="5126" name="Title 3"/>
          <p:cNvSpPr txBox="1">
            <a:spLocks/>
          </p:cNvSpPr>
          <p:nvPr/>
        </p:nvSpPr>
        <p:spPr bwMode="auto">
          <a:xfrm>
            <a:off x="0" y="5456238"/>
            <a:ext cx="53387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>
                <a:latin typeface="Calibri" pitchFamily="34" charset="0"/>
              </a:rPr>
              <a:t>Rocky Mountain</a:t>
            </a:r>
          </a:p>
          <a:p>
            <a:pPr algn="ctr" eaLnBrk="1" hangingPunct="1"/>
            <a:r>
              <a:rPr lang="en-US" sz="4400">
                <a:latin typeface="Calibri" pitchFamily="34" charset="0"/>
              </a:rPr>
              <a:t>National Park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595312"/>
            <a:ext cx="3113392" cy="28654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8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19400"/>
            <a:ext cx="3587416" cy="24622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3460750"/>
            <a:ext cx="3441700" cy="3152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824037"/>
            <a:ext cx="3429000" cy="256841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about the environment!?!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 water was apportioned to benefit the environment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Riparian ecosystems have been disturbed, fragmented, and/or eliminated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Today researchers are fighting to keep riparian corridors perennial (flowing year round), to protect and rehabilitate native plant and animal populations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Allowing pulse floods can rejuvenate riparian areas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14400" y="6119810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0.0 </a:t>
            </a:r>
            <a:r>
              <a:rPr lang="en-US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maf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Dams, levees, and channelization</a:t>
            </a:r>
          </a:p>
        </p:txBody>
      </p:sp>
      <p:sp>
        <p:nvSpPr>
          <p:cNvPr id="14339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mtClean="0"/>
              <a:t>1450 miles</a:t>
            </a:r>
          </a:p>
          <a:p>
            <a:r>
              <a:rPr lang="en-US" smtClean="0"/>
              <a:t>29 dams </a:t>
            </a:r>
          </a:p>
        </p:txBody>
      </p:sp>
      <p:sp>
        <p:nvSpPr>
          <p:cNvPr id="14340" name="ClipArt Placeholder 2"/>
          <p:cNvSpPr>
            <a:spLocks noGrp="1" noTextEdit="1"/>
          </p:cNvSpPr>
          <p:nvPr>
            <p:ph type="clipArt" sz="half" idx="2"/>
          </p:nvPr>
        </p:nvSpPr>
        <p:spPr/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954088"/>
            <a:ext cx="610235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Tucson’s Water Supply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Where do we get our freshwater?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400" smtClean="0"/>
              <a:t>1) CAP/Colorado River   2) Groundwater/Aquifer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696200" cy="437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74988"/>
            <a:ext cx="5791200" cy="378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5486400" y="762000"/>
            <a:ext cx="2949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-Wells pump water for</a:t>
            </a:r>
          </a:p>
          <a:p>
            <a:pPr eaLnBrk="1" hangingPunct="1"/>
            <a:r>
              <a:rPr lang="en-US"/>
              <a:t> city use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5486400" y="167640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-Wells lower water table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5486400" y="2286000"/>
            <a:ext cx="338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-Wells dry out streambeds</a:t>
            </a:r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304800" y="4038600"/>
            <a:ext cx="294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-Landfills contaminate</a:t>
            </a:r>
          </a:p>
          <a:p>
            <a:pPr eaLnBrk="1" hangingPunct="1"/>
            <a:r>
              <a:rPr lang="en-US"/>
              <a:t> water supply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304800" y="5029200"/>
            <a:ext cx="29829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-Sewage leaks and city</a:t>
            </a:r>
          </a:p>
          <a:p>
            <a:pPr eaLnBrk="1" hangingPunct="1"/>
            <a:r>
              <a:rPr lang="en-US"/>
              <a:t> pollution contaminate</a:t>
            </a:r>
          </a:p>
          <a:p>
            <a:pPr eaLnBrk="1" hangingPunct="1"/>
            <a:r>
              <a:rPr lang="en-US"/>
              <a:t> water supply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Tucson Groundwater Declines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515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Climate Change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Increased greenhouse gases are warming our Earth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Increases average annual temperature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Increases average temperature of our oceans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All gases and fluids expand with an increase in temperature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Sea-level is rising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Wet areas get wetter, dry areas get drier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Wet areas are threatened by hurricanes, storms, and floods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mtClean="0"/>
              <a:t>Dry areas are threatened by loss of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do we take water for granted?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 bills are cheap compared to electricity</a:t>
            </a:r>
          </a:p>
          <a:p>
            <a:pPr eaLnBrk="1" hangingPunct="1"/>
            <a:r>
              <a:rPr lang="en-US" smtClean="0"/>
              <a:t>We don’t see groundwater; it doesn’t seem like we’ll run out</a:t>
            </a:r>
          </a:p>
          <a:p>
            <a:pPr eaLnBrk="1" hangingPunct="1"/>
            <a:r>
              <a:rPr lang="en-US" smtClean="0"/>
              <a:t>Some parts of the country are not threatened by lack of water</a:t>
            </a:r>
          </a:p>
          <a:p>
            <a:pPr eaLnBrk="1" hangingPunct="1"/>
            <a:r>
              <a:rPr lang="en-US" smtClean="0"/>
              <a:t>The southwest was just recently developed</a:t>
            </a:r>
          </a:p>
          <a:p>
            <a:pPr lvl="1" eaLnBrk="1" hangingPunct="1"/>
            <a:r>
              <a:rPr lang="en-US" smtClean="0"/>
              <a:t>Resources are present, but limited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47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can we do to help?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smtClean="0"/>
              <a:t>Conserve water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Fix leaks: faucets, sinks, toilets, showers, hoses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Don’t run extra water when not needed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Doing dishes, brushing teeth, showers, baths, etc.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smtClean="0"/>
              <a:t>Washers account for 20% of household use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Use native (desert) plants for landscaping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mtClean="0"/>
              <a:t>Don’t over-water lawns and landscaping; watering lawns accounts for up to 40% of total household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763713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2330450" y="152400"/>
            <a:ext cx="57912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Introduce Colorado River today</a:t>
            </a:r>
          </a:p>
          <a:p>
            <a:pPr eaLnBrk="1" hangingPunct="1"/>
            <a:r>
              <a:rPr lang="en-US"/>
              <a:t>Dams and why</a:t>
            </a:r>
          </a:p>
          <a:p>
            <a:pPr eaLnBrk="1" hangingPunct="1"/>
            <a:r>
              <a:rPr lang="en-US"/>
              <a:t>Restoration in 21</a:t>
            </a:r>
            <a:r>
              <a:rPr lang="en-US" baseline="30000"/>
              <a:t>st</a:t>
            </a:r>
            <a:r>
              <a:rPr lang="en-US"/>
              <a:t> Century</a:t>
            </a:r>
          </a:p>
          <a:p>
            <a:pPr eaLnBrk="1" hangingPunct="1"/>
            <a:r>
              <a:rPr lang="en-US"/>
              <a:t>	-creativity</a:t>
            </a:r>
          </a:p>
          <a:p>
            <a:pPr eaLnBrk="1" hangingPunct="1"/>
            <a:r>
              <a:rPr lang="en-US"/>
              <a:t>	-storing water (Osvel, restoring Delta)</a:t>
            </a:r>
          </a:p>
          <a:p>
            <a:pPr eaLnBrk="1" hangingPunct="1"/>
            <a:r>
              <a:rPr lang="en-US"/>
              <a:t>	-700 cfs at a certain frequency (international negotiations)</a:t>
            </a:r>
          </a:p>
          <a:p>
            <a:pPr eaLnBrk="1" hangingPunct="1"/>
            <a:r>
              <a:rPr lang="en-US"/>
              <a:t>CO delta vs Rio Conchos</a:t>
            </a:r>
          </a:p>
          <a:p>
            <a:pPr eaLnBrk="1" hangingPunct="1"/>
            <a:r>
              <a:rPr lang="en-US"/>
              <a:t>Water Availability</a:t>
            </a:r>
          </a:p>
          <a:p>
            <a:pPr eaLnBrk="1" hangingPunct="1"/>
            <a:r>
              <a:rPr lang="en-US"/>
              <a:t>	-do we need to experience a crisis?</a:t>
            </a:r>
          </a:p>
          <a:p>
            <a:pPr eaLnBrk="1" hangingPunct="1"/>
            <a:r>
              <a:rPr lang="en-US"/>
              <a:t>	-are we oblivious to where our water comes from?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Should water managers be responsible for water supplies ad residents not pay attention?</a:t>
            </a:r>
          </a:p>
          <a:p>
            <a:pPr eaLnBrk="1" hangingPunct="1"/>
            <a:r>
              <a:rPr lang="en-US"/>
              <a:t>-or should the public know where their water comes from and understand reprecussions or future challenges?</a:t>
            </a:r>
          </a:p>
        </p:txBody>
      </p:sp>
    </p:spTree>
    <p:extLst>
      <p:ext uri="{BB962C8B-B14F-4D97-AF65-F5344CB8AC3E}">
        <p14:creationId xmlns:p14="http://schemas.microsoft.com/office/powerpoint/2010/main" val="29353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8885238" cy="1155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smtClean="0"/>
              <a:t>Hydroelectric Power: how does a dam make energy?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7151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4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7" y="33337"/>
            <a:ext cx="8791575" cy="1143000"/>
          </a:xfrm>
        </p:spPr>
        <p:txBody>
          <a:bodyPr/>
          <a:lstStyle/>
          <a:p>
            <a:r>
              <a:rPr lang="en-US" dirty="0" smtClean="0"/>
              <a:t>Upper Colorado River Tributaries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04800" y="4067648"/>
            <a:ext cx="3742314" cy="2490340"/>
            <a:chOff x="304800" y="4067648"/>
            <a:chExt cx="3742314" cy="249034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067648"/>
              <a:ext cx="3742314" cy="2490340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1">
                  <a:satMod val="175000"/>
                  <a:alpha val="75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4800" y="4068510"/>
              <a:ext cx="2504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tencil" pitchFamily="82" charset="0"/>
                </a:rPr>
                <a:t>Dolores River</a:t>
              </a:r>
              <a:endParaRPr lang="en-US" dirty="0">
                <a:latin typeface="Stencil" pitchFamily="8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33597" y="3962401"/>
            <a:ext cx="3770599" cy="2507016"/>
            <a:chOff x="5334000" y="4043858"/>
            <a:chExt cx="3483400" cy="2313197"/>
          </a:xfrm>
          <a:effectLst>
            <a:glow rad="228600">
              <a:schemeClr val="accent1">
                <a:satMod val="175000"/>
                <a:alpha val="48000"/>
              </a:schemeClr>
            </a:glow>
          </a:effectLst>
        </p:grpSpPr>
        <p:pic>
          <p:nvPicPr>
            <p:cNvPr id="1028" name="Picture 4" descr="http://upload.wikimedia.org/wikipedia/commons/thumb/4/47/SJRcanyon.jpg/256px-SJRcany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4043858"/>
              <a:ext cx="3483400" cy="2313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4068510"/>
              <a:ext cx="2598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tencil" pitchFamily="82" charset="0"/>
                </a:rPr>
                <a:t>San Juan River</a:t>
              </a:r>
              <a:endParaRPr lang="en-US" dirty="0">
                <a:latin typeface="Stencil" pitchFamily="8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37803" y="985272"/>
            <a:ext cx="3340993" cy="2505745"/>
            <a:chOff x="6250856" y="1582732"/>
            <a:chExt cx="3340993" cy="2505745"/>
          </a:xfrm>
          <a:effectLst>
            <a:glow rad="228600">
              <a:schemeClr val="accent1">
                <a:satMod val="175000"/>
                <a:alpha val="48000"/>
              </a:schemeClr>
            </a:glow>
          </a:effectLst>
        </p:grpSpPr>
        <p:pic>
          <p:nvPicPr>
            <p:cNvPr id="1030" name="Picture 6" descr="http://mediad.publicbroadcasting.net/p/kunc/files/styles/card_slideshow/public/201106/Harding_Hol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856" y="1582732"/>
              <a:ext cx="3340993" cy="2505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409841" y="1582732"/>
              <a:ext cx="21820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tencil" pitchFamily="82" charset="0"/>
                </a:rPr>
                <a:t>Yampa River</a:t>
              </a:r>
              <a:endParaRPr lang="en-US" dirty="0">
                <a:latin typeface="Stencil" pitchFamily="8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1203404"/>
            <a:ext cx="3865997" cy="2506905"/>
            <a:chOff x="609600" y="1203404"/>
            <a:chExt cx="3865997" cy="2506905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03404"/>
              <a:ext cx="3745143" cy="2506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194068" y="1229187"/>
              <a:ext cx="2281529" cy="520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tencil" pitchFamily="82" charset="0"/>
                </a:rPr>
                <a:t>Green River</a:t>
              </a:r>
              <a:endParaRPr lang="en-US" dirty="0">
                <a:latin typeface="Stencil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7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8885238" cy="1155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smtClean="0"/>
              <a:t>Penstocks (turbines), Outlet Valves (gates), and Spillways (overflows)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57375"/>
            <a:ext cx="822960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0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All dams are “temporary”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47650" y="2057400"/>
            <a:ext cx="8896350" cy="4135438"/>
          </a:xfrm>
        </p:spPr>
        <p:txBody>
          <a:bodyPr/>
          <a:lstStyle/>
          <a:p>
            <a:pPr eaLnBrk="1" hangingPunct="1"/>
            <a:r>
              <a:rPr lang="en-US" smtClean="0"/>
              <a:t>All dams trap sediment</a:t>
            </a:r>
          </a:p>
          <a:p>
            <a:pPr eaLnBrk="1" hangingPunct="1"/>
            <a:r>
              <a:rPr lang="en-US" smtClean="0"/>
              <a:t>Sediment builds up behind the dam</a:t>
            </a:r>
          </a:p>
          <a:p>
            <a:pPr eaLnBrk="1" hangingPunct="1"/>
            <a:r>
              <a:rPr lang="en-US" smtClean="0"/>
              <a:t>As sediment builds up, energy output decreases</a:t>
            </a:r>
          </a:p>
          <a:p>
            <a:pPr eaLnBrk="1" hangingPunct="1"/>
            <a:r>
              <a:rPr lang="en-US" smtClean="0"/>
              <a:t>Sediment will eventually enter turbines eliminating all energy output</a:t>
            </a:r>
          </a:p>
          <a:p>
            <a:pPr eaLnBrk="1" hangingPunct="1"/>
            <a:r>
              <a:rPr lang="en-US" smtClean="0"/>
              <a:t>Sediment will eventually fill up the entire reservoir and the dam will be useless</a:t>
            </a:r>
          </a:p>
        </p:txBody>
      </p:sp>
    </p:spTree>
    <p:extLst>
      <p:ext uri="{BB962C8B-B14F-4D97-AF65-F5344CB8AC3E}">
        <p14:creationId xmlns:p14="http://schemas.microsoft.com/office/powerpoint/2010/main" val="65345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:\Restoration\pics\PA111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3429000"/>
          </a:xfrm>
          <a:solidFill>
            <a:schemeClr val="bg1">
              <a:alpha val="43921"/>
            </a:schemeClr>
          </a:solidFill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4900" b="1" smtClean="0"/>
              <a:t>CHAPTER 2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b="1" smtClean="0"/>
              <a:t>Long-term Vegetation Dynamics after High-density</a:t>
            </a:r>
            <a:br>
              <a:rPr lang="en-US" b="1" smtClean="0"/>
            </a:br>
            <a:r>
              <a:rPr lang="en-US" b="1" smtClean="0"/>
              <a:t> Seedling Establishment: Implications for Riparian Restoration and Management</a:t>
            </a:r>
            <a:br>
              <a:rPr lang="en-US" b="1" smtClean="0"/>
            </a:br>
            <a:r>
              <a:rPr lang="en-US" sz="2700" i="1" smtClean="0"/>
              <a:t>prepared for submission to the</a:t>
            </a:r>
            <a:br>
              <a:rPr lang="en-US" sz="2700" i="1" smtClean="0"/>
            </a:br>
            <a:r>
              <a:rPr lang="en-US" sz="2700" i="1" smtClean="0"/>
              <a:t>Journal of River Research and Applications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Rising Concerns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434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Southwestern riparian forests </a:t>
            </a:r>
            <a:r>
              <a:rPr lang="en-US" dirty="0" smtClean="0"/>
              <a:t>are considered one of the most threatened forest types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Restoration efforts have increased, but most objectives are created and success is measured by the ability to simply re-establish trees at a high density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Long-term monitoring is lacking to quantify overall quality and effectiveness or to assess sustainability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Implications for Research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Few </a:t>
            </a:r>
            <a:r>
              <a:rPr lang="en-US" dirty="0"/>
              <a:t>studies have focused on longer-term persistence and competitive </a:t>
            </a:r>
            <a:r>
              <a:rPr lang="en-US" b="1" dirty="0"/>
              <a:t>relationships of cottonwood and tamarisk </a:t>
            </a:r>
            <a:r>
              <a:rPr lang="en-US" dirty="0" smtClean="0"/>
              <a:t>stands (Taylor, 2006)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Few studies have focused </a:t>
            </a:r>
            <a:r>
              <a:rPr lang="en-US" dirty="0"/>
              <a:t>on the relationship of </a:t>
            </a:r>
            <a:r>
              <a:rPr lang="en-US" b="1" dirty="0"/>
              <a:t>initial seedling densities to long-term restoration </a:t>
            </a:r>
            <a:r>
              <a:rPr lang="en-US" dirty="0"/>
              <a:t>of native riparian habitat in the southwestern </a:t>
            </a:r>
            <a:r>
              <a:rPr lang="en-US" dirty="0" smtClean="0"/>
              <a:t>US </a:t>
            </a:r>
            <a:r>
              <a:rPr lang="en-US" dirty="0"/>
              <a:t>(Taylor, 2006)</a:t>
            </a:r>
            <a:r>
              <a:rPr lang="en-US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An </a:t>
            </a:r>
            <a:r>
              <a:rPr lang="en-US" dirty="0"/>
              <a:t>understanding of </a:t>
            </a:r>
            <a:r>
              <a:rPr lang="en-US" b="1" dirty="0"/>
              <a:t>long-term</a:t>
            </a:r>
            <a:r>
              <a:rPr lang="en-US" dirty="0"/>
              <a:t> vegetation dynamics such as </a:t>
            </a:r>
            <a:r>
              <a:rPr lang="en-US" b="1" dirty="0" smtClean="0"/>
              <a:t>species </a:t>
            </a:r>
            <a:r>
              <a:rPr lang="en-US" b="1" dirty="0"/>
              <a:t>diversity</a:t>
            </a:r>
            <a:r>
              <a:rPr lang="en-US" dirty="0"/>
              <a:t> is </a:t>
            </a:r>
            <a:r>
              <a:rPr lang="en-US" dirty="0" smtClean="0"/>
              <a:t>lacking (Stromberg, 2007)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Objective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100" y="1143000"/>
            <a:ext cx="8610600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Assess how high-density establishment affects longer-term stand structure and plant diversity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7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2082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/>
              <a:t>Hypotheses</a:t>
            </a:r>
            <a:endParaRPr lang="en-US" sz="40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66700" y="3124200"/>
            <a:ext cx="8610600" cy="3352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Higher densities will:</a:t>
            </a:r>
          </a:p>
          <a:p>
            <a:pPr lvl="1">
              <a:defRPr/>
            </a:pPr>
            <a:r>
              <a:rPr lang="en-US" dirty="0" smtClean="0"/>
              <a:t>Increase mortality</a:t>
            </a:r>
          </a:p>
          <a:p>
            <a:pPr lvl="1">
              <a:defRPr/>
            </a:pPr>
            <a:r>
              <a:rPr lang="en-US" dirty="0" smtClean="0"/>
              <a:t>Reduce growth rate</a:t>
            </a:r>
          </a:p>
          <a:p>
            <a:pPr lvl="1">
              <a:defRPr/>
            </a:pPr>
            <a:r>
              <a:rPr lang="en-US" dirty="0" smtClean="0"/>
              <a:t>Reduce terminal height and stem diameters</a:t>
            </a:r>
          </a:p>
          <a:p>
            <a:pPr lvl="1">
              <a:defRPr/>
            </a:pPr>
            <a:r>
              <a:rPr lang="en-US" dirty="0" smtClean="0"/>
              <a:t>Reduce vegetation diversity</a:t>
            </a:r>
          </a:p>
          <a:p>
            <a:pPr>
              <a:defRPr/>
            </a:pPr>
            <a:r>
              <a:rPr lang="en-US" dirty="0" smtClean="0"/>
              <a:t>Cottonwood will continue to show competitive superiority over the exotic invasive tamarisk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1700" dirty="0" smtClean="0"/>
          </a:p>
          <a:p>
            <a:pPr marL="0" indent="0"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Field Design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Seeding: </a:t>
            </a:r>
            <a:r>
              <a:rPr lang="en-US" dirty="0" err="1"/>
              <a:t>hydroseeding</a:t>
            </a:r>
            <a:r>
              <a:rPr lang="en-US" dirty="0"/>
              <a:t> and broadcast </a:t>
            </a:r>
            <a:r>
              <a:rPr lang="en-US" dirty="0" smtClean="0"/>
              <a:t>seeding in May 2007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36 total plots (6 m x 12 m)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Irrigation: all plots watered sufficiently during every growing season (May-Oct)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Field Campaigns/Data Collection: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s</a:t>
            </a:r>
            <a:r>
              <a:rPr lang="en-US" dirty="0" smtClean="0"/>
              <a:t>pring (May-June) and fall (Oct-Nov) field campaigns (2007-2009)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f</a:t>
            </a:r>
            <a:r>
              <a:rPr lang="en-US" dirty="0" smtClean="0"/>
              <a:t>all field campaigns (2010-2011)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4191000" cy="1143000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pPr eaLnBrk="1" hangingPunct="1"/>
            <a:r>
              <a:rPr lang="en-US" b="1" smtClean="0"/>
              <a:t>Conclusions</a:t>
            </a:r>
          </a:p>
        </p:txBody>
      </p:sp>
      <p:sp>
        <p:nvSpPr>
          <p:cNvPr id="58372" name="Content Placeholder 1"/>
          <p:cNvSpPr txBox="1">
            <a:spLocks/>
          </p:cNvSpPr>
          <p:nvPr/>
        </p:nvSpPr>
        <p:spPr bwMode="auto">
          <a:xfrm>
            <a:off x="304800" y="1676400"/>
            <a:ext cx="8458200" cy="4572000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Cottonwood continues to show competitive superiority over tamarisk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800" b="1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Density suppresses growth rates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800" b="1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Density negatively impacts plant diversity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800" b="1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3200" b="1">
                <a:latin typeface="Calibri" pitchFamily="34" charset="0"/>
              </a:rPr>
              <a:t>High density establishment results in single-stemmed tree stands with relatively smaller stems and foliar volumes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3800"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endParaRPr lang="en-US" sz="3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Implications for Restoration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76400"/>
            <a:ext cx="8458200" cy="4572000"/>
          </a:xfrm>
        </p:spPr>
        <p:txBody>
          <a:bodyPr/>
          <a:lstStyle/>
          <a:p>
            <a:pPr eaLnBrk="1" hangingPunct="1"/>
            <a:r>
              <a:rPr lang="en-US" sz="3800" smtClean="0"/>
              <a:t>Contributes baseline research:</a:t>
            </a:r>
          </a:p>
          <a:p>
            <a:pPr lvl="1" eaLnBrk="1" hangingPunct="1"/>
            <a:r>
              <a:rPr lang="en-US" sz="3400" smtClean="0"/>
              <a:t> Density affects tree growth, stand structure, and plant diversity</a:t>
            </a:r>
          </a:p>
          <a:p>
            <a:pPr lvl="1" eaLnBrk="1" hangingPunct="1"/>
            <a:r>
              <a:rPr lang="en-US" sz="3400" smtClean="0"/>
              <a:t>Native seed distribution is a viable technique for revegetation practices</a:t>
            </a:r>
          </a:p>
          <a:p>
            <a:pPr lvl="1" eaLnBrk="1" hangingPunct="1"/>
            <a:r>
              <a:rPr lang="en-US" sz="3400" smtClean="0"/>
              <a:t>Agricultural lands are suitable for ecological restoration practices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Ideas for Future Directions?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An ideal or desired vegetation diversity end-point is not defined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We need to understand the value in herbaceous and woody vegetation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How can we quantify the importance of re-establishing trees to overall ecological value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Regarding avian habitat: Why do trees matter? Is water important?  Are invertebrates important?  Will birds use this created habitat?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84623" y="-9525"/>
            <a:ext cx="8229600" cy="1143000"/>
          </a:xfrm>
        </p:spPr>
        <p:txBody>
          <a:bodyPr/>
          <a:lstStyle/>
          <a:p>
            <a:r>
              <a:rPr lang="en-US" dirty="0" smtClean="0"/>
              <a:t>Glen Canyon Dam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1009651"/>
            <a:ext cx="8433236" cy="56387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47775"/>
            <a:ext cx="3632200" cy="27241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4986337" y="1155700"/>
            <a:ext cx="326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bg1"/>
                </a:solidFill>
              </a:rPr>
              <a:t>Completed - 1966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" y="3228975"/>
            <a:ext cx="5129213" cy="3419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009651"/>
            <a:ext cx="5056623" cy="34023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9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smtClean="0"/>
              <a:t>Water Apportionment –million-acre-feet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2057400"/>
            <a:ext cx="4360863" cy="41354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500" smtClean="0"/>
              <a:t>Upper Basin States 7.5 maf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600" smtClean="0"/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Colorado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600" smtClean="0"/>
              <a:t>		(51.75%, 3.9 maf)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Utah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600" smtClean="0"/>
              <a:t>		(23%, 1.7 maf)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Wyoming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600" smtClean="0"/>
              <a:t>		(14%, 1.1 maf)</a:t>
            </a:r>
          </a:p>
          <a:p>
            <a:pPr eaLnBrk="1" hangingPunct="1">
              <a:lnSpc>
                <a:spcPct val="80000"/>
              </a:lnSpc>
            </a:pPr>
            <a:r>
              <a:rPr lang="en-US" sz="2600" smtClean="0"/>
              <a:t>New Mexico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600" smtClean="0"/>
              <a:t>		(11.25%, 0.8 maf)</a:t>
            </a:r>
          </a:p>
          <a:p>
            <a:pPr eaLnBrk="1" hangingPunct="1">
              <a:lnSpc>
                <a:spcPct val="80000"/>
              </a:lnSpc>
            </a:pPr>
            <a:endParaRPr lang="en-US" sz="2600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35538" y="1981200"/>
            <a:ext cx="4208462" cy="41354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Lower Basin States 7.5 maf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/>
            <a:r>
              <a:rPr lang="en-US" sz="2600" smtClean="0"/>
              <a:t>California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600" smtClean="0"/>
              <a:t>		(58.7%, 4.4 maf)</a:t>
            </a:r>
          </a:p>
          <a:p>
            <a:pPr eaLnBrk="1" hangingPunct="1"/>
            <a:r>
              <a:rPr lang="en-US" sz="2600" smtClean="0"/>
              <a:t>Arizona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600" smtClean="0"/>
              <a:t>		(37.3%, 2.8 maf)</a:t>
            </a:r>
          </a:p>
          <a:p>
            <a:pPr eaLnBrk="1" hangingPunct="1"/>
            <a:r>
              <a:rPr lang="en-US" sz="2600" smtClean="0"/>
              <a:t>Nevada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600" smtClean="0"/>
              <a:t>		(4%, 0.3 maf)</a:t>
            </a:r>
          </a:p>
        </p:txBody>
      </p:sp>
    </p:spTree>
    <p:extLst>
      <p:ext uri="{BB962C8B-B14F-4D97-AF65-F5344CB8AC3E}">
        <p14:creationId xmlns:p14="http://schemas.microsoft.com/office/powerpoint/2010/main" val="9782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7" y="33337"/>
            <a:ext cx="8791575" cy="1143000"/>
          </a:xfrm>
        </p:spPr>
        <p:txBody>
          <a:bodyPr/>
          <a:lstStyle/>
          <a:p>
            <a:r>
              <a:rPr lang="en-US" dirty="0" smtClean="0"/>
              <a:t>The Grand Canyon!!!</a:t>
            </a:r>
            <a:endParaRPr lang="en-US" dirty="0"/>
          </a:p>
        </p:txBody>
      </p:sp>
      <p:pic>
        <p:nvPicPr>
          <p:cNvPr id="2050" name="Picture 2" descr="http://3.bp.blogspot.com/-QKgPRW0Iq7U/T0u4A3SH2KI/AAAAAAAABHE/KTKJP1gRskY/s1600/grand+canyon+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5715000" cy="3810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860" y="1143000"/>
            <a:ext cx="2803880" cy="374332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57150"/>
            <a:ext cx="3307964" cy="22012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8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0" y="271174"/>
            <a:ext cx="8749252" cy="62820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4572000" cy="304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8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527877" y="271174"/>
            <a:ext cx="32608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bg1"/>
                </a:solidFill>
              </a:rPr>
              <a:t>Completed - </a:t>
            </a:r>
            <a:r>
              <a:rPr lang="en-US" sz="3200" b="1" dirty="0" smtClean="0">
                <a:solidFill>
                  <a:schemeClr val="bg1"/>
                </a:solidFill>
              </a:rPr>
              <a:t>1936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539" y="3412186"/>
            <a:ext cx="3099002" cy="241033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8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47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3079</TotalTime>
  <Words>1639</Words>
  <Application>Microsoft Office PowerPoint</Application>
  <PresentationFormat>On-screen Show (4:3)</PresentationFormat>
  <Paragraphs>366</Paragraphs>
  <Slides>72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River Restoration in the 21st Century: Learning from the Colorado River</vt:lpstr>
      <vt:lpstr>Desert Riparian Zones</vt:lpstr>
      <vt:lpstr>Southwest Rivers</vt:lpstr>
      <vt:lpstr>Colorado River Basins</vt:lpstr>
      <vt:lpstr>Colorado River Headwaters</vt:lpstr>
      <vt:lpstr>Upper Colorado River Tributaries</vt:lpstr>
      <vt:lpstr>Glen Canyon Dam</vt:lpstr>
      <vt:lpstr>The Grand Canyon!!!</vt:lpstr>
      <vt:lpstr>PowerPoint Presentation</vt:lpstr>
      <vt:lpstr>Lower Colorado River  – Lake Havasu, Parker</vt:lpstr>
      <vt:lpstr>Colorado River Aqueduct</vt:lpstr>
      <vt:lpstr>Central Arizona Project  (CAP)</vt:lpstr>
      <vt:lpstr>Lower Colorado River</vt:lpstr>
      <vt:lpstr>Morelos Dam, Mexico</vt:lpstr>
      <vt:lpstr>Colorado River in Mexico</vt:lpstr>
      <vt:lpstr>How do we run a huge river dry?</vt:lpstr>
      <vt:lpstr>PowerPoint Presentation</vt:lpstr>
      <vt:lpstr>Agricultural Use on Floodplains</vt:lpstr>
      <vt:lpstr>PowerPoint Presentation</vt:lpstr>
      <vt:lpstr>Lower Colorado River –  Multi-Species Conservation Program</vt:lpstr>
      <vt:lpstr>Restoration vs. Rehabilitation</vt:lpstr>
      <vt:lpstr>Revegetation on Regulated Rivers</vt:lpstr>
      <vt:lpstr>Pole Plantings</vt:lpstr>
      <vt:lpstr>PowerPoint Presentation</vt:lpstr>
      <vt:lpstr>Channelization and Levees</vt:lpstr>
      <vt:lpstr>Nursery  Plant Stock &amp; Vegetative Propagation</vt:lpstr>
      <vt:lpstr>Transplanting</vt:lpstr>
      <vt:lpstr>Aerial Views – Riparian Vegetation Restoration Plots</vt:lpstr>
      <vt:lpstr>PowerPoint Presentation</vt:lpstr>
      <vt:lpstr>PowerPoint Presentation</vt:lpstr>
      <vt:lpstr>Native vs. Non-native Riparian Trees</vt:lpstr>
      <vt:lpstr>Methods (5 years of monitoring)</vt:lpstr>
      <vt:lpstr>Overstory and Total Cover</vt:lpstr>
      <vt:lpstr>  Growth Rates</vt:lpstr>
      <vt:lpstr>Density Influences</vt:lpstr>
      <vt:lpstr>Plant Species Diversity &amp; Richness</vt:lpstr>
      <vt:lpstr>Density Effects on Plant Diversity</vt:lpstr>
      <vt:lpstr>PowerPoint Presentation</vt:lpstr>
      <vt:lpstr>PowerPoint Presentation</vt:lpstr>
      <vt:lpstr>We need more research</vt:lpstr>
      <vt:lpstr>La Cienega  de Santa Clara: An accidental example</vt:lpstr>
      <vt:lpstr>Colorado River Delta Restoration</vt:lpstr>
      <vt:lpstr>Lake Mead Elevation</vt:lpstr>
      <vt:lpstr>Thanks!</vt:lpstr>
      <vt:lpstr>Colorado River Basin States &amp; the 1922 Colorado River Compact</vt:lpstr>
      <vt:lpstr>Colorado River Water Allocations</vt:lpstr>
      <vt:lpstr>PowerPoint Presentation</vt:lpstr>
      <vt:lpstr>What about Tribal water rights!?!</vt:lpstr>
      <vt:lpstr>What about Mexico!?!</vt:lpstr>
      <vt:lpstr>What about the environment!?!</vt:lpstr>
      <vt:lpstr>Dams, levees, and channelization</vt:lpstr>
      <vt:lpstr>Tucson’s Water Supply</vt:lpstr>
      <vt:lpstr>PowerPoint Presentation</vt:lpstr>
      <vt:lpstr>Tucson Groundwater Declines</vt:lpstr>
      <vt:lpstr>Climate Change</vt:lpstr>
      <vt:lpstr>Why do we take water for granted?</vt:lpstr>
      <vt:lpstr>What can we do to help?</vt:lpstr>
      <vt:lpstr>PowerPoint Presentation</vt:lpstr>
      <vt:lpstr>Hydroelectric Power: how does a dam make energy?</vt:lpstr>
      <vt:lpstr>Penstocks (turbines), Outlet Valves (gates), and Spillways (overflows)</vt:lpstr>
      <vt:lpstr>All dams are “temporary”</vt:lpstr>
      <vt:lpstr>PowerPoint Presentation</vt:lpstr>
      <vt:lpstr>Rising Concerns</vt:lpstr>
      <vt:lpstr>Implications for Research </vt:lpstr>
      <vt:lpstr>Objective </vt:lpstr>
      <vt:lpstr>Field Design Background</vt:lpstr>
      <vt:lpstr>Conclusions</vt:lpstr>
      <vt:lpstr>Implications for Restoration</vt:lpstr>
      <vt:lpstr>Ideas for Future Directions?</vt:lpstr>
      <vt:lpstr>Water Apportionment –million-acre-feet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Southwest Water Supply</dc:title>
  <dc:creator>Daniel Paul Bunting</dc:creator>
  <cp:lastModifiedBy>Sally Wittlinger</cp:lastModifiedBy>
  <cp:revision>124</cp:revision>
  <dcterms:created xsi:type="dcterms:W3CDTF">2008-11-24T20:14:49Z</dcterms:created>
  <dcterms:modified xsi:type="dcterms:W3CDTF">2012-07-19T15:51:53Z</dcterms:modified>
</cp:coreProperties>
</file>